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57" r:id="rId3"/>
    <p:sldId id="325" r:id="rId4"/>
    <p:sldId id="297" r:id="rId5"/>
    <p:sldId id="319" r:id="rId6"/>
    <p:sldId id="306" r:id="rId7"/>
    <p:sldId id="305" r:id="rId8"/>
    <p:sldId id="301" r:id="rId9"/>
    <p:sldId id="307" r:id="rId10"/>
    <p:sldId id="309" r:id="rId11"/>
    <p:sldId id="320" r:id="rId12"/>
    <p:sldId id="321" r:id="rId13"/>
    <p:sldId id="310" r:id="rId14"/>
    <p:sldId id="313" r:id="rId15"/>
    <p:sldId id="312" r:id="rId16"/>
    <p:sldId id="322" r:id="rId17"/>
    <p:sldId id="311" r:id="rId18"/>
    <p:sldId id="315" r:id="rId19"/>
    <p:sldId id="314" r:id="rId20"/>
    <p:sldId id="308" r:id="rId21"/>
    <p:sldId id="317" r:id="rId22"/>
    <p:sldId id="318" r:id="rId23"/>
    <p:sldId id="298" r:id="rId24"/>
    <p:sldId id="302" r:id="rId25"/>
    <p:sldId id="303" r:id="rId26"/>
    <p:sldId id="294" r:id="rId27"/>
    <p:sldId id="324" r:id="rId28"/>
    <p:sldId id="323" r:id="rId29"/>
    <p:sldId id="333" r:id="rId30"/>
    <p:sldId id="352" r:id="rId31"/>
    <p:sldId id="334" r:id="rId32"/>
    <p:sldId id="288" r:id="rId33"/>
    <p:sldId id="330" r:id="rId34"/>
    <p:sldId id="336" r:id="rId35"/>
    <p:sldId id="335" r:id="rId36"/>
    <p:sldId id="355" r:id="rId37"/>
    <p:sldId id="289" r:id="rId38"/>
    <p:sldId id="337" r:id="rId39"/>
    <p:sldId id="354" r:id="rId40"/>
    <p:sldId id="338" r:id="rId41"/>
    <p:sldId id="339" r:id="rId42"/>
    <p:sldId id="331" r:id="rId43"/>
    <p:sldId id="340" r:id="rId44"/>
    <p:sldId id="347" r:id="rId45"/>
    <p:sldId id="341" r:id="rId46"/>
    <p:sldId id="349" r:id="rId47"/>
    <p:sldId id="342" r:id="rId48"/>
    <p:sldId id="344" r:id="rId49"/>
    <p:sldId id="345" r:id="rId50"/>
    <p:sldId id="350" r:id="rId51"/>
    <p:sldId id="351" r:id="rId52"/>
    <p:sldId id="293" r:id="rId53"/>
    <p:sldId id="356" r:id="rId54"/>
    <p:sldId id="281" r:id="rId55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7"/>
    <p:restoredTop sz="94626"/>
  </p:normalViewPr>
  <p:slideViewPr>
    <p:cSldViewPr snapToGrid="0" snapToObjects="1">
      <p:cViewPr varScale="1">
        <p:scale>
          <a:sx n="115" d="100"/>
          <a:sy n="115" d="100"/>
        </p:scale>
        <p:origin x="22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9:41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3779 201 24575,'-3'-4'0,"-6"1"0,-10 3 0,-6 0 0,-26 0 0,10 0 0,-24 0 0,4 0 0,-16 0 0,25 0 0,-1 0-343,3 0 1,0 0 342,-12 0 0,1 0 0,-29 0 0,39 0 0,-1 0 0,-35 0 0,25 0 0,-1 0 0,11 0 0,1 0 0,0 0 0,-1 0 0,-3 0 0,1 0 0,-23 0-45,-22 0 45,31 0 0,-6 0 0,10 0 0,-21 0 0,16 0 0,3 0 0,13 0 684,-4 0-684,11 0 46,-12 0-46,13 0 0,-6 0 0,0 0 0,-1 0 0,-23 0 0,18 0 0,-16 0 0,20 0 0,-6 0 0,0 5 0,6 1 0,-4 6 0,11-1 0,-4 0 0,-1 6 0,5-5 0,-4 10 0,-1-5 0,5 6 0,-4-1 0,6-5 0,0 4 0,0-4 0,7 4 0,1-4 0,5 1 0,6-7 0,-3 8 0,8-4 0,-4 4 0,6-1 0,-1 1 0,0 4 0,1-3 0,2 9 0,3-9 0,3 3 0,1-9 0,0 3 0,5-7 0,-4 2 0,7-3 0,-3-1 0,4 0 0,0 1 0,0 3 0,0 2 0,-3 0 0,2 3 0,-3-7 0,4 7 0,0-8 0,0 9 0,0-9 0,0 4 0,0-5 0,0 0 0,0 1 0,0-1 0,0 0 0,0 1 0,0-1 0,0 5 0,4-4 0,0 4 0,5 0 0,-1-4 0,2 8 0,-2-7 0,5 7 0,1-3 0,4 4 0,6 1 0,-4-4 0,9 4 0,-5-4 0,7 5 0,5 1 0,-4 0 0,4-1 0,0 1 0,-4 0 0,10 0 0,-4 1 0,6 0 0,15 7 0,-18-6 0,23 6 0,-18-12 0,13 6 0,-6-11 0,-16 0 0,-2-7 0,-6-5 0,9 5 0,6 1 0,0 5 0,-6-1 0,-2 1 0,1-1 0,-6-4 0,12 4 0,-6-9 0,7 9 0,-6-9 0,5 9 0,-6-9 0,7 9 0,0-9 0,-6 8 0,4-8 0,-16 4 0,9-5 0,-10 0 0,0 0 0,-1 0 0,-11 0 0,4 0 0,-3 0 0,4 0 0,0 0 0,0 0 0,0 0 0,1 0 0,-1 0 0,-4 0 0,3 0 0,-3 0 0,10 0 0,1 0 0,5 0 0,0 0 0,13 0 0,-4 0 0,19 0 0,-6 0 0,15 0 0,-5 0 0,12 0 0,-5 0 0,8 0 0,-1 0 0,1 0 0,17 0 0,-27 0 0,23 0 0,-28 0 0,7 0 0,-9 0 0,-15 0 0,-12 0 0,2 0 0,-7 0 0,9 0 0,13 0 0,-1 5 0,25 2 0,-12 5 0,12 1 0,13 0-443,-6 0 443,-30-6 0,0 0 0,36 6 0,-35-6 0,1 0 0,45 7 0,-2-1 0,-3 1 0,-6-1 0,1 0 0,-3 1 0,-17-2 0,-1 0 0,-7 0 0,-14-5 0,-3 2 0,-13-7 0,1 2 443,-1 0-443,-5-2 0,4 2 0,-4-4 0,5 0 0,0 0 0,0 0 0,6 0 0,2 0 0,13 0 0,-6 0 0,13 0 0,-6 0 0,8 0 0,-1 0 0,-7 0 0,6 0 0,-6 0 0,1 0 0,4 0 0,-5 0 0,23 0 0,-12 0 0,5 0 0,-3 0 0,-3 0 0,14 0 0,1 0 0,-1 0 0,1 0 0,-8-5 0,-2 3 0,-8-3 0,-7 0 0,-1 4 0,-7-4 0,0 0 0,-1 4 0,1-4 0,7 5 0,-5-5 0,11 4 0,-4-4 0,6 0 0,0 4 0,-6-9 0,4 8 0,-11-3 0,5 1 0,-14 2 0,6-7 0,-12 3 0,6-9 0,-12-5 0,1 8 0,-1-2 0,15 19 0,14 8 0,23 7 0,2 0 0,13 6 0,-5-5 0,-8-1 0,12-1 0,-20-6 0,-14-6 0,-1 0 0,13 1-288,-5-1 0,0-1 288,13-4 0,-20 1 0,1 1 0,37 2 0,-16-5 0,4 11 0,-5-10 0,0 9 0,7-4 0,-8 0 0,-1-1 0,-7-1 0,23-4 0,-33 5 0,32-6 0,-37 0 0,21 0 0,-14 0 0,14 0 0,-14 0 0,6 0 576,-8 0-576,-6 0 0,4 0 0,-12 0 0,5-5 0,-6-1 0,7-6 0,-6 1 0,13 0 0,2-7 0,8 4 0,8-4 0,0 0-450,9-3 450,11 0 0,-21-2 0,-22 15 0,0 1 0,14-16 0,-17 12 0,2 0 0,27-14 0,-23 7 0,0 0 0,27-10 0,-26 8 0,-1-1 0,22-6 0,16-6 0,-7 12 0,-8 2 0,13 6 0,-21-5 0,14 3 0,-9-3 0,-7 5 0,-2 1 0,-8 0 0,-7 1 0,-1-1 0,-7 2 0,0-6 450,0 4-450,-1-9 0,-5 9 0,5-9 0,-12 10 0,5-9 0,-5 9 0,-7-7 0,0 7 0,-10-1 0,-1 3 0,-5 1 0,0-1 0,-3 1 0,-1-5 0,-4-6 0,0-12 0,-9-1 0,-9-17 0,-11 3 0,-15-24 0,6 8 0,-14-17 0,15 29 0,-13-19 0,7 19 0,-7-6 0,1 1 0,2 8 0,-16-10 0,19 20 0,-22-12 0,1 10 0,-7 6 0,-15-7 0,2 7 0,21 13 0,-18-11 0,20 12 0,-7-6 0,2 6 0,8 2 0,0 5 0,6 5 0,3-3 0,6 9 0,0-4 0,-7 5 0,6 0 0,-6 0 0,0 0 0,-1 0 0,-24 0 0,26 0 0,-30 0 0,24 0 0,-13 0 0,-5 6 0,13 0 0,-6 7 0,15-2 0,1 0 0,7 0 0,-7 1 0,6-1 0,-20 1 0,3 0 0,1 0 0,-4 0 0,5 0 0,-1 0 0,-14 0 0,14 0 0,1-5 0,3 4 0,11-5 0,-11 6 0,-3-1 0,-2 1 0,-21 7 0,4 2 0,-17 6 0,17-6 0,-4 3 0,6-9 0,6 3 0,-11 0 0,27-5 0,-10 5 0,19-7 0,-5 1 0,1-1 0,4 0 0,-11 1 0,4 5 0,1-5 0,1 5 0,13-6 0,2-1 0,6 0 0,-1 0 0,6 0 0,2-5 0,-1 4 0,4-8 0,-8 8 0,-4-8 0,1 4 0,-12-1 0,12-2 0,-5 2 0,-1 1 0,5-3 0,-4 2 0,0-4 0,-2 0 0,0 0 0,-4 0 0,-3 0 0,0 0 0,-6 0 0,0 0 0,6 0 0,-13 0 0,13 0 0,-13 0 0,12 0 0,-11 0 0,12 0 0,-6 0 0,7 0 0,-7 0 0,7 0 0,-13 0 0,13 0 0,-7 0 0,13 0 0,2 0 0,6 0 0,-1 0 0,1 0 0,0 0 0,0 0 0,5 0 0,-4 0 0,4 0 0,-5 0 0,-1 0 0,-5 0 0,4 0 0,-10 0 0,4 0 0,-6 0 0,0 0 0,1 0 0,-8 0 0,5 0 0,-5 0 0,8 0 0,-1 0 0,0 0 0,6 0 0,-4 0 0,4 0 0,-6 0 0,0 0 0,0-4 0,1 2 0,-1-3 0,0 1 0,0-2 0,0-1 0,0-2 0,-6 2 0,4 1 0,-12-5 0,13 10 0,-6-9 0,0 3 0,6-4 0,-6 5 0,7-4 0,0 4 0,1-5 0,-1 0 0,6 5 0,-4-4 0,4 4 0,-6 0 0,7-3 0,-6 8 0,5-9 0,-5 4 0,5 0 0,-5-3 0,12 3 0,-12 0 0,12 1 0,-6 5 0,7 0 0,0-4 0,0 3 0,-1-4 0,6 5 0,-4 0 0,10 0 0,-10 0 0,4 0 0,0 0 0,-4 0 0,10 0 0,-10 0 0,9 0 0,-4 0 0,6 0 0,-1 0 0,1 0 0,0 0 0,-1 0 0,1-4 0,4 0 0,-3-6 0,3 2 0,-4-2 0,4 2 0,-4-1 0,5 0 0,-1 0 0,-4-4 0,5 3 0,-6-3 0,1 8 0,-1-3 0,1 2 0,0-3 0,-1 0 0,1 0 0,0 4 0,-1-3 0,5 3 0,-3-4 0,8 4 0,-9-3 0,9 7 0,-8-7 0,7 7 0,-2-3 0,-1 0 0,-1 3 0,0-4 0,-3 5 0,7 0 0,-7 0 0,8 0 0,-4 0 0,5 0 0,-5 0 0,4 0 0,-4 0 0,5 0 0,0 0 0,-1 0 0,1 0 0,-5 0 0,4 0 0,-4 0 0,5 0 0,-1 0 0,1 0 0,0 0 0,0 4 0,3 1 0,1-1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14:44:1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2550 245 24575,'-16'0'0,"-5"0"0,-16 0 0,5 0 0,-22 0 0,16 0 0,-50 0 0,36 0 0,-36 0 0,44 0 0,-12 0 0,12 0 0,-4 0 0,6 0 0,5 0 0,2 0 0,0 0 0,5 0 0,-11 0 0,5 0 0,-7 5 0,1 0 0,0 6 0,0 0 0,-1-6 0,1 5 0,0-4 0,0 4 0,0 1 0,-1-5 0,1 3 0,6-8 0,1 8 0,6-8 0,-1 4 0,6-2 0,2-2 0,-1 3 0,4 0 0,-4 1 0,0 0 0,-1 3 0,-5-2 0,0 4 0,0-1 0,-6 1 0,4 0 0,-4 0 0,6 0 0,0 0 0,-6 4 0,5-3 0,-5 8 0,6-4 0,0 5 0,0-5 0,0 3 0,0-3 0,5 0 0,-4 3 0,9-8 0,-9 4 0,9-5 0,-4 0 0,6 0 0,-1 0 0,-5 5 0,4-4 0,-4 3 0,1 1 0,3-4 0,-4 3 0,5 0 0,5-4 0,-4 4 0,8-5 0,-3 1 0,4-1 0,0 0 0,3 0 0,-2 0 0,6 0 0,-6 0 0,6 0 0,-6 4 0,6-3 0,-7 8 0,7-4 0,-3 5 0,4 4 0,0-3 0,0 9 0,0-4 0,0 11 0,0 2 0,0-1 0,0 5 0,0-5 0,0 1 0,0 4 0,0-11 0,0 11 0,5-10 0,0 3 0,5-5 0,-1 0 0,4-4 0,2-3 0,-2-4 0,0 0 0,-4-1 0,0-3 0,3-1 0,-3-5 0,4 0 0,-5 0 0,0 0 0,0 0 0,0 0 0,4 0 0,-3 0 0,3 1 0,1-1 0,-4-3 0,3 2 0,0-2 0,2 3 0,3 1 0,6 1 0,1-5 0,5 3 0,6-2 0,-4 4 0,9 0 0,-4 0 0,1 0 0,-2 1 0,0-1 0,1-5 0,0 4 0,5-3 0,-5-1 0,7 5 0,-1-4 0,0 4 0,0 1 0,0-1 0,1 1 0,-7-1 0,-1 0 0,-6 0 0,6 0 0,2 0 0,5-4 0,0 3 0,7-2 0,2 4 0,6-5 0,-7 4 0,6-9 0,-13 8 0,0-8 0,-2 4 0,-11-5 0,5 0 0,-6 4 0,0-2 0,0 2 0,0-4 0,6 0 0,-5 0 0,11 5 0,-10-4 0,9 3 0,-3 1 0,5-4 0,0 4 0,0 0 0,10-4 0,-13 3 0,19 1 0,4-3 0,-7 3 0,43-5 0,-18 0-608,-21 0 0,4 0 608,2 0 0,3 0-844,10 0 1,2 0 843,-1 0 0,2 0 0,4 0 0,-2 0 0,-22 0 0,-2 0-414,11 0 0,-2 0 414,29 0 0,-41 0 0,1 0 0,-7 0 0,1 0 0,4 0 0,0 0-195,33 0 195,-37 0 0,-2 0 0,24 0 0,9-6 0,2-13 0,-14-1 1045,-15 0-1045,-15 11 1689,-12 9-1689,35 0 0,1 0 0,28 0 0,0 6 17,-42 0 1,1 2-18,5-1 0,1 1 0,-1 5 0,2 1 0,8-6 0,-1 0 0,-7 2 0,-1 0 0,5-2 0,-3-1 0,29 6 0,-18-6 0,-2 1 0,-4 3 0,14-3 0,0 0 0,-16 3-11,-4-3 1,1-2 10,9 1 0,14 4 0,-16-9 0,-1 3 0,-8-5 0,-7 0 0,6 0 917,-12 0-917,-1 0 261,-3 0-261,-14 0 0,8 0 0,-15 0 0,3 0 0,-8 0 0,2 0 0,-7 0 0,8 0 0,1 0 0,1 0 0,15-5 0,-8 4 0,14-8 0,-3 7 0,12-2 0,-5-1 0,11-1 0,11 0 0,3-5 0,20 10 0,-5-10 0,-14 9 0,17-10 0,-18 11 0,23-11-268,-36 12 0,-2-1 268,21-10 0,-14 10 0,1 1 0,21-5 0,-27 2 0,0 1 0,30 0 0,-32-1 0,-2 0 0,13 3 0,33 0 0,-31 0 0,-1 0 0,-2 0 0,-14 0 0,6 0 0,-12 0 0,-1 0 536,-3 0-536,-3 0 0,-1 0 0,-1 0 0,0 0 0,-4 0 0,4 0 0,-6 0 0,6 0 0,-5 0 0,17 0 0,-8 0 0,9 0 0,1 0 0,1 0 0,1 0 0,4 0 0,-5-5 0,8 4 0,-1-4 0,0 5 0,16 0 0,-5 0 0,22 0 0,-6 0 0,8 0 0,-16 0 0,12 0-301,-35 0 1,0 0 300,24 0 0,-8 0 0,-4 0 0,-12-5 0,4 2 0,0-1 0,-7-2 0,37-6 0,-27 5 0,31-6 0,-27 1 0,23-1 0,-27 2 0,6-1 0,-1 0 601,-8 1-601,0-6 0,-6 5 0,-3-4 0,9-6 0,-17 8 0,14-12 0,-17 10 0,5-6 0,0 1 0,2-6 0,-7 6 0,-1-5 0,-12 7 0,-1 4 0,-5 3 0,-4-1 0,-2 3 0,-4 2 0,0 1 0,-3 2 0,-2-3 0,-3-4 0,0 3 0,0-7 0,0-3 0,0-5 0,-5-25 0,-7 3 0,-6-19 0,-4 15 0,0-5 0,0 4 0,-1-6 0,1 7 0,0 1 0,1 13 0,0-5 0,2 10 0,-8-11 0,6 11 0,-10-6 0,10 7 0,-3 5 0,-1-4 0,6 10 0,-5-5 0,10 6 0,-2 4 0,6 2 0,-2 4 0,4 0 0,0 3 0,-4-2 0,3 2 0,-4 0 0,1-2 0,-1 2 0,-1 0 0,-7-3 0,6 3 0,-13-5 0,4 1 0,-5-1 0,0 1 0,-6-1 0,-1-1 0,-13 0 0,5 1 0,-11-1 0,4-1 0,-6 1 0,0 0 0,0-1 0,-8 0 0,-8-6 0,-11-2 0,1 1-442,34 6 0,-1 0 442,-44-8 0,38 8 0,0-2 0,0 1 0,0 0 0,-31-6 0,17 2 0,3 0 0,2 3 0,-2 0 0,-2 0 0,-3 3 0,14 2 0,-3-1 0,-27-3 0,34 3 0,0 1 0,-30-2 0,34 5 0,-1 0 0,-43-6-418,8-5 418,-2 4 0,11-4 0,-6 6 0,-8-2 0,23 8 0,-12 0 0,14 6 0,0 0 0,1 0 0,8 0 0,0 0 864,0 0-864,0 0 438,0 0-438,0 0 0,6 4 0,-4 3 0,11 8 0,-5-3 0,7 8 0,0-8 0,-7 8 0,5-8 0,-5 9 0,7-9 0,0 3 0,0-5 0,0 1 0,-1 0 0,-5 5 0,-3-4 0,-6 4 0,0 1 0,0-4 0,0 3 0,6-5 0,-4 0 0,11 0 0,-5 0 0,7 0 0,-14 0 0,-4 0 0,-14 2 0,1-7 0,-8 0 0,12-6 0,-10 0 0,12 0 0,1 0 0,1 0 0,15 0 0,7 4 0,8-3 0,13 4 0,-52-5 0,-17 0-760,25 0 0,-5 0 760,-6 0 0,0 0 0,13 0 0,1 0 0,-6 0 0,-3 0 0,-6 0 0,-2 0-1249,-6 0 1,-4 0 1248,22 0 0,-3 0 0,1 0 0,-29 0 0,2 0 0,4 0 0,3 0-616,10 0 0,3 0 616,4 0 0,2 0 0,8 0 0,2 0-298,0 0 0,0 0 298,5 0 0,0 0 0,3 0 0,3 0 1167,-36 0-1167,-2 0 0,20 0 0,-14 0 0,9 0 0,-1 0 0,-8 0 2397,20 0-2397,-16 0 1472,18 0-1472,-6 0 800,-6 0-800,20 0 9,-11 0-9,19 0 0,-11 0 0,17 0 0,-9 0 0,10 0 0,-12 0 0,5 0 0,-11 0 0,6 0 0,2 0 0,0 0 0,15 0 0,-3 0 0,5 0 0,1 0 0,5 0 0,2 0 0,-1 0 0,4 0 0,-4 0 0,5 0 0,1 0 0,-1 0 0,0 0 0,-4 0 0,3 0 0,-4 0 0,10 0 0,-4 0 0,4 0 0,-10 0 0,4 0 0,-9 0 0,9 0 0,-9 4 0,4 1 0,-5 1 0,0-2 0,0 0 0,0-3 0,5 4 0,-4-5 0,9 0 0,-4 0 0,6 0 0,-1 4 0,0-3 0,-5 3 0,4-4 0,-3 0 0,4 0 0,0 0 0,1 0 0,3 0 0,-2 0 0,6 0 0,-2 0 0,0 0 0,3 0 0,-8 0 0,4 0 0,-1 0 0,-2 0 0,7 0 0,-8 0 0,8 0 0,-3 3 0,0-2 0,2 3 0,-2-4 0,4 0 0,-4 0 0,3 0 0,-4 0 0,1 0 0,3 0 0,-3 0 0,4 0 0,0 0 0,0 0 0,4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01:34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1028 2965 24575,'88'-39'0,"0"-1"0,0 0 0,0 0 0,0 0 0,0 0 0,-1 1 0,1-1 0,0 0 0,0 0 0,0 0 0,0 0 0,0 0 0,0 1 0,-1-1 0,1 0 0,0 0 0,0 0 0,-21-23 0,-23 3 0,-8-1 0,6-2 0,22-5-64,-8 25 1,15-4 0,14-2 0,11-3-1,8-1 1,6-2 0,3 0 0,1-1 0,-2-1-1,-4 1 1,-7 0 0,-9 2 0,-11 1 0,-15 1-1,-17 3 1,-18 2 0,-23 4 63,-25-4 0,-24 2 0,-21 1 0,-18 2 0,-14 1 0,-10 2 0,-7 1 0,-4 2 0,0 0 0,4 2 0,7 1 0,11 2 0,13 0-1309,-19-11 1,12 5-1,4 2 1,0 1-1,-6 1 1,-11-3 1308,17 8 0,-9-3 0,-7-1 0,-6-2 0,-3 1 0,0 0 0,0 2 0,4 1 0,6 4 0,7 3 0,10 5 0,12 6-146,-32 1 1,19 12 0,0 0 145,-16-2 0,-1 2 0,12-1-524,20 0 0,2 0 524,0 0 0,-5 0 0,2 0 0,-16 0 0,3 0 0,12 0 0,1 0 137,-1 0 1,7 0-138,5 4 5124,25-3-5124,2 5 770,23-2 0,5-1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0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1885 24575,'0'-22'0,"0"-14"0,0-3 0,0-19 0,16 6 0,-6-23 0,29-16 0,-20 31 0,1-3 0,7 1 0,1 2 0,-3 11 0,-1 3 0,21-35 0,-9 26 0,0-6 0,0-6 0,6 6 0,-4 7 0,4-6 0,-7 6 0,6 0 0,-4-4 0,3 10 0,-10-3 0,4 4 0,-6 8 0,7-7 0,0 5 0,-7 1 0,5 1 0,-11 2 0,5 5 0,-1-6 0,-5 13 0,0 0 0,-4 7 0,-7 4 0,3-3 0,-9 7 0,0 12 0,-4 16 0,0 24 0,0 18 0,0 1 0,0-10 0,0 0 0,0 11 0,0-8 0,0 1 0,0 9 0,0 21 0,0-9 0,0-7 0,0-2 0,0-15 0,0 5 0,0-11 0,0 5 0,0-1 0,0 10 0,0-5 0,0 10 0,0-13 0,0 7 0,5-7 0,-3 6 0,2-19 0,-4 4 0,0-18 0,0-1 0,0-10 0,4-1 0,-3-5 0,3 0 0,-4 0 0,0 0 0,0 0 0,0 0 0,0 0 0,0 4 0,0 2 0,0 10 0,0-5 0,0 0 0,0-1 0,0-9 0,-4 4 0,3-5 0,-3 0 0,1-3 0,2 2 0,-3-6 0,4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0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24575,'26'0'0,"7"0"0,19 0 0,2 0 0,0 0 0,18 0 0,-29 0 0,39 0 0,-28 0 0,6 0 0,-2 0 0,-18 0 0,9 0 0,-27 0 0,12 0 0,-24 0 0,8 0 0,-10 0 0,1 0 0,-5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08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24575,'0'12'0,"0"2"0,0 26 0,0 4 0,0 8 0,0 1 0,0-3 0,0-6 0,0 7 0,0-6 0,0 13 0,0 2 0,0-12 0,0 41 0,0-37 0,0 26 0,0 15 0,0-39 0,0 39 0,0-33 0,5 2 0,-3 4 0,3-6 0,-5-8 0,0-1 0,0-7 0,0-7 0,0 0 0,0-12 0,0-6 0,0-2 0,0-7 0,0 2 0,0-4 0,0 1 0,0-1 0,0 0 0,0 0 0,0 5 0,0-4 0,0 4 0,0-5 0,0 0 0,0 1 0,0-5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0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24575,'3'-5'0,"6"2"0,5 3 0,10 0 0,-5 0 0,10 0 0,-4 0 0,0 0 0,4 0 0,-9 0 0,3 0 0,-4 0 0,-1 0 0,0 4 0,2 11 0,-2 0 0,-3 9 0,2-10 0,-2 3 0,3-2 0,0 3 0,1 0 0,-1 1 0,-4-1 0,9 1 0,-11 0 0,10 0 0,-7 5 0,4-5 0,0 5 0,-1-6 0,1 1 0,-5-1 0,-1-4 0,-4-1 0,-1-5 0,-4 0 0,0 0 0,-4 1 0,0-1 0,0 5 0,0 1 0,0 4 0,0 6 0,0 1 0,0 5 0,0 0 0,-4 0 0,-6-5 0,-5 4 0,-4-9 0,-5 4 0,4 0 0,-10-7 0,4 12 0,-5-12 0,0 8 0,-1 1 0,2-4 0,-3 9 0,3-9 0,4 3 0,2-10 0,6-2 0,4-4 0,1 0 0,5-1 0,3 0 0,-2-3 0,3-2 0,-5 1 0,1-3 0,-4 7 0,-2-7 0,0 3 0,-3 0 0,7-3 0,-3 3 0,5 0 0,0-3 0,0 2 0,0-3 0,0 0 0,4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11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1508 24575,'0'-18'0,"0"-8"0,0-18 0,0-9 0,0-22 0,0 19 0,5-18 0,2 14 0,10-1 0,-3-14 0,9 14 0,-6 7 0,1-2 0,2 16 0,-3-4 0,4 7 0,-6 7 0,4 0 0,-7-6 0,7 4 0,-8 1 0,4 2 0,-6 4 0,1 0 0,0 2 0,-1 4 0,0 1 0,0-1 0,0 6 0,0 4 0,-5 1 0,3 7 0,-3-2 0,4 6 0,1 11 0,1 13 0,1 18 0,0 0 0,-5 12 0,4-4 0,-3 13 0,0-4 0,4 4 0,-10-13 0,10 4 0,-5-4 0,1 6 0,4 0 0,-4 17 0,5-20 0,1 26 0,-2-28 0,7 20 0,-5-19 0,5 10 0,-7-26 0,0 5 0,-2-19 0,1-6 0,-5-7 0,-2-3 0,-3-1 0,0 0 0,4 1 0,-3-1 0,6 0 0,-6 1 0,6-1 0,-6 0 0,3 0 0,-4 1 0,4-5 0,0 0 0,4-4 0,0 0 0,0-4 0,1-5 0,0-10 0,1-12 0,5-7 0,4-20 0,-2 16 0,6-21 0,-5 16 0,5-11 0,1-1 0,-6 7 0,4-6 0,-9 6 0,9-8 0,-3 1 0,-1 0 0,-1 0 0,0 0 0,-4-1 0,4 1 0,1-8 0,3-10 0,-3 19 0,1-22 0,-2 32 0,1-19 0,1 8 0,2 7 0,-3 1 0,-1 7 0,-2 12 0,-5-3 0,-1 20 0,1-8 0,-2 14 0,-3-4 0,2 9 0,-6 0 0,2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3D8E-01C6-474C-BB34-C99848E8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0FC1-6768-5341-817C-395A5DB53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876F-BCE1-904D-AE15-2916E033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EF10-D974-3B4A-8E67-24CA7724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FA6D-29FF-6144-B202-D05266A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414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B89C-5D52-404B-A39F-6F8DEAC5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0EB1-867F-FC4B-AD3A-5D2D65FB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8386F-6F6F-7249-8F31-821C1CD3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DC77-9C05-5C45-AFF7-BE178917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7D678-65B3-4743-A1A5-AD70F4F9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55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31A73-2958-A74A-BCA4-087D2B66A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08CA5-B173-E649-978E-D1FA2045B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7FB9B-2CFC-124A-B246-405EE653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AFFF-2D4F-A14C-A0DB-8BCD0759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F247-3AB9-C14F-8BA4-34ECEEC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180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CAC6-3D92-9046-A3FB-F34ED314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8E15-AC76-E449-8828-03709F8E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1F09-B069-214A-BA58-14CE8C2A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651A6-2D7F-D844-9FE4-78F3FC73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5DE1-3945-7B49-A211-3D69629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58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7AF8-3728-9947-8AF6-FAF22EA2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8FC6-2421-3B4A-83A1-349087AD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E96C-F18E-2F4D-B9CA-4CD3D929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B7F0-1E9C-564C-8C37-395B4527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5113-F3AB-A74F-B128-7275DFB8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17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FAAE-D7E6-8B4A-B170-0229AD7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00A6-4D6E-3247-8496-F9203646C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6303-F95C-FE46-9D03-EC78AC54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CFD7F-E61C-D84A-A338-67ED18A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FDAA-970D-6C46-988D-01B1D729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4AA3-7058-0A4B-87BE-0668592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72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582-6DDC-894B-9939-65ED0B9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49B21-2981-0F43-926C-0993E2A91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F082-822E-4942-8F90-C48184F59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BBC21-8046-1E4A-9AAC-A3140583B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460D0-242E-2147-84F0-5453BD7F1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01F0C-5EFD-764A-882E-D897163E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A1147-61D4-784B-863B-2FF19326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8505A-4A7C-2349-8C36-1DE55AA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652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D798-D4AD-3441-B001-985CBB78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1BAB-98E6-194E-83B2-DA03538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8C75-3B0E-4748-ADB1-AD5B74A0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97758-9E23-D541-A2EE-BCDFA65D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17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971CE-E7B5-7542-BA2D-A9B624DD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C1F92-80DA-C646-80C4-3C9466C2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92FC-B735-BA42-8AB6-E390513D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659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7A9F-EFBA-2840-A102-E29F7F5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B72E-29BC-274B-A5D7-63B43AC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703A-6A3B-F541-901B-9CC5A43C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D1FF5-0EE4-F747-AF87-B24AD50D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E99FC-9ADB-C449-A0C7-1D100251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9B4CA-3BF9-A44A-BAFB-EC20150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927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1C16-B3FB-1B48-9CE3-25AF1DE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BFDE8-59BD-D241-BE59-61ACC7BBB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54BE6-86D1-9047-A036-54581137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A6D0-1A86-514E-B9F4-AB866092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8DB0C-6F5F-C247-8EBC-51F2637A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69DE-5DF9-3847-B1F9-136E24D8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2224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70B34F-6F06-2D43-8D5A-257C12AA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F288-70E0-8B4C-A41B-8E476FE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FB79-B89D-FC4F-8854-1F57EB9AD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F4A2-C432-BC41-AACE-EB0F35946695}" type="datetimeFigureOut">
              <a:rPr lang="en-AE" smtClean="0"/>
              <a:t>03/11/2021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2C7-20B1-894B-8315-B0C62E2C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52AD-C266-634A-9CAC-CAD8DBD7F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298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youtube.com/watch?v=Hl8fjhNwOt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csuc0g" TargetMode="External"/><Relationship Id="rId2" Type="http://schemas.openxmlformats.org/officeDocument/2006/relationships/hyperlink" Target="https://www.coursera.org/learn/intro-to-deep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mitry-denisov-022102103/" TargetMode="External"/><Relationship Id="rId2" Type="http://schemas.openxmlformats.org/officeDocument/2006/relationships/hyperlink" Target="https://github.com/DmitriiDenisov/talks/blob/master/Hypermotion_3_Nov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ddenisov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y be an image of text that says 'hyper motion DXB'">
            <a:extLst>
              <a:ext uri="{FF2B5EF4-FFF2-40B4-BE49-F238E27FC236}">
                <a16:creationId xmlns:a16="http://schemas.microsoft.com/office/drawing/2014/main" id="{2869977B-5D85-194C-B322-98361511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9" b="13838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DB6EB-0DBF-F442-907F-1EC34974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555615" cy="2306638"/>
          </a:xfrm>
        </p:spPr>
        <p:txBody>
          <a:bodyPr>
            <a:normAutofit/>
          </a:bodyPr>
          <a:lstStyle/>
          <a:p>
            <a:r>
              <a:rPr lang="en-US" dirty="0"/>
              <a:t>How AI facilitates mobility in Moscow</a:t>
            </a:r>
            <a:endParaRPr lang="en-AE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BC71DB-07B6-D742-8CB1-0527A7D00CFC}"/>
              </a:ext>
            </a:extLst>
          </p:cNvPr>
          <p:cNvSpPr txBox="1">
            <a:spLocks/>
          </p:cNvSpPr>
          <p:nvPr/>
        </p:nvSpPr>
        <p:spPr>
          <a:xfrm>
            <a:off x="7531609" y="3611562"/>
            <a:ext cx="4555615" cy="2306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Dmitry Denisov</a:t>
            </a:r>
          </a:p>
        </p:txBody>
      </p:sp>
    </p:spTree>
    <p:extLst>
      <p:ext uri="{BB962C8B-B14F-4D97-AF65-F5344CB8AC3E}">
        <p14:creationId xmlns:p14="http://schemas.microsoft.com/office/powerpoint/2010/main" val="381487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7EAC-59A5-434B-9AE3-3827D73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How it works (inside)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2A01-38CC-EF41-A925-42E01534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E1378A-84A2-0446-BBEF-BC4DB142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5" y="1295641"/>
            <a:ext cx="9888638" cy="55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B1C2-B95B-FD4C-A212-870214E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64" y="435891"/>
            <a:ext cx="4639236" cy="490292"/>
          </a:xfrm>
        </p:spPr>
        <p:txBody>
          <a:bodyPr>
            <a:normAutofit fontScale="90000"/>
          </a:bodyPr>
          <a:lstStyle/>
          <a:p>
            <a:r>
              <a:rPr lang="en-US" dirty="0"/>
              <a:t>H</a:t>
            </a:r>
            <a:r>
              <a:rPr lang="en-AE" dirty="0"/>
              <a:t>ow it works (online)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F33C-8E94-A94C-B93B-94358B96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91" y="1408937"/>
            <a:ext cx="62065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E" dirty="0"/>
              <a:t>Receive input photo of a customer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Face Detection</a:t>
            </a:r>
            <a:r>
              <a:rPr lang="en-US" dirty="0"/>
              <a:t>: </a:t>
            </a:r>
            <a:r>
              <a:rPr lang="en-AE" dirty="0"/>
              <a:t>Find customer on the photo</a:t>
            </a:r>
          </a:p>
          <a:p>
            <a:pPr marL="514350" indent="-514350">
              <a:buFont typeface="+mj-lt"/>
              <a:buAutoNum type="arabicPeriod"/>
            </a:pPr>
            <a:r>
              <a:rPr lang="en-AE" b="1" dirty="0"/>
              <a:t>Face Descrition</a:t>
            </a:r>
            <a:r>
              <a:rPr lang="en-AE" dirty="0"/>
              <a:t>: On found frame run model, which was offline trained using triplet loss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Find in Data Base closest Face Desctiptor </a:t>
            </a:r>
          </a:p>
        </p:txBody>
      </p:sp>
      <p:pic>
        <p:nvPicPr>
          <p:cNvPr id="1026" name="Picture 2" descr="World-famous Moscow Metro system begins trials of &amp;#39;FacePay&amp;#39;, a new  cutting-edge facial recognition biometric payment technology">
            <a:extLst>
              <a:ext uri="{FF2B5EF4-FFF2-40B4-BE49-F238E27FC236}">
                <a16:creationId xmlns:a16="http://schemas.microsoft.com/office/drawing/2014/main" id="{F46ED800-B1E2-6C44-B366-185BA4BE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85" y="560418"/>
            <a:ext cx="5378824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orld-famous Moscow Metro system begins trials of &amp;#39;FacePay&amp;#39;, a new  cutting-edge facial recognition biometric payment technology">
            <a:extLst>
              <a:ext uri="{FF2B5EF4-FFF2-40B4-BE49-F238E27FC236}">
                <a16:creationId xmlns:a16="http://schemas.microsoft.com/office/drawing/2014/main" id="{CEC3DEF5-E7C0-894B-A25A-4BE3AC23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85" y="3710661"/>
            <a:ext cx="5378824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C1FE9F-9187-6D4A-B042-49C9424A520E}"/>
              </a:ext>
            </a:extLst>
          </p:cNvPr>
          <p:cNvSpPr/>
          <p:nvPr/>
        </p:nvSpPr>
        <p:spPr>
          <a:xfrm>
            <a:off x="8686799" y="3926542"/>
            <a:ext cx="806825" cy="9950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306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9DEA-311B-DD4A-ADED-00A9AEC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Face Detection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D42D-1C0B-AF46-9642-1C355EF1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Step 1</a:t>
            </a:r>
          </a:p>
          <a:p>
            <a:r>
              <a:rPr lang="en-AE" dirty="0"/>
              <a:t>Step 2</a:t>
            </a:r>
          </a:p>
          <a:p>
            <a:r>
              <a:rPr lang="en-AE" dirty="0"/>
              <a:t>Step 3</a:t>
            </a:r>
          </a:p>
        </p:txBody>
      </p:sp>
      <p:pic>
        <p:nvPicPr>
          <p:cNvPr id="17410" name="Picture 2" descr="Этап №1. Программа вырезает лица">
            <a:extLst>
              <a:ext uri="{FF2B5EF4-FFF2-40B4-BE49-F238E27FC236}">
                <a16:creationId xmlns:a16="http://schemas.microsoft.com/office/drawing/2014/main" id="{81C99372-CDA7-4C47-82D5-757F8DD4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26" y="0"/>
            <a:ext cx="4953778" cy="331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Этап №2. Программа распознает ключевые точки на лице">
            <a:extLst>
              <a:ext uri="{FF2B5EF4-FFF2-40B4-BE49-F238E27FC236}">
                <a16:creationId xmlns:a16="http://schemas.microsoft.com/office/drawing/2014/main" id="{FE1752E6-FED8-2542-8586-CE4CCCE8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14" y="3621734"/>
            <a:ext cx="3426097" cy="30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Этап №3. Программа приводит фото к стандартному виду">
            <a:extLst>
              <a:ext uri="{FF2B5EF4-FFF2-40B4-BE49-F238E27FC236}">
                <a16:creationId xmlns:a16="http://schemas.microsoft.com/office/drawing/2014/main" id="{7573A712-7DD4-1846-94E2-0C98C26F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6" y="4001294"/>
            <a:ext cx="6375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7EAC-59A5-434B-9AE3-3827D73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/>
              <a:t>Face Descrition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2A01-38CC-EF41-A925-42E01534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Train Neural Network (offline)</a:t>
            </a:r>
          </a:p>
          <a:p>
            <a:r>
              <a:rPr lang="en-AE" dirty="0"/>
              <a:t>Input – photo of a person</a:t>
            </a:r>
          </a:p>
          <a:p>
            <a:r>
              <a:rPr lang="en-AE" dirty="0"/>
              <a:t>Output – vector of numbers (called </a:t>
            </a:r>
            <a:r>
              <a:rPr lang="en-US" dirty="0"/>
              <a:t>Face Descriptor</a:t>
            </a:r>
            <a:r>
              <a:rPr lang="en-AE" dirty="0"/>
              <a:t>)</a:t>
            </a:r>
          </a:p>
          <a:p>
            <a:r>
              <a:rPr lang="en-US" dirty="0"/>
              <a:t>Face Descriptor property 1: </a:t>
            </a:r>
            <a:r>
              <a:rPr lang="en-US" b="1" dirty="0"/>
              <a:t>for different people distance between corresponding vectors should be large</a:t>
            </a:r>
            <a:endParaRPr lang="en-AE" b="1" dirty="0"/>
          </a:p>
          <a:p>
            <a:r>
              <a:rPr lang="en-US" dirty="0"/>
              <a:t>Face Descriptor property 2</a:t>
            </a:r>
            <a:r>
              <a:rPr lang="en-AE" b="1" dirty="0"/>
              <a:t>: </a:t>
            </a:r>
            <a:r>
              <a:rPr lang="en-US" b="1" dirty="0"/>
              <a:t>approximately the same vector for images of the same face changed depending on hairstyle, makeup, headdress, angle, light and other factors</a:t>
            </a:r>
          </a:p>
        </p:txBody>
      </p:sp>
    </p:spTree>
    <p:extLst>
      <p:ext uri="{BB962C8B-B14F-4D97-AF65-F5344CB8AC3E}">
        <p14:creationId xmlns:p14="http://schemas.microsoft.com/office/powerpoint/2010/main" val="373087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C5AF-8E74-DF4A-881F-6E3E491C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Or visually our idea is:</a:t>
            </a:r>
          </a:p>
        </p:txBody>
      </p:sp>
      <p:pic>
        <p:nvPicPr>
          <p:cNvPr id="6" name="Picture 4" descr="Как нейросеть отличает одного человека от другого">
            <a:extLst>
              <a:ext uri="{FF2B5EF4-FFF2-40B4-BE49-F238E27FC236}">
                <a16:creationId xmlns:a16="http://schemas.microsoft.com/office/drawing/2014/main" id="{54ECF0FA-E7C1-EF4C-A1BA-189579ED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312"/>
            <a:ext cx="8870066" cy="46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22F6A-148F-A447-A70C-47DB1BA1816F}"/>
              </a:ext>
            </a:extLst>
          </p:cNvPr>
          <p:cNvSpPr/>
          <p:nvPr/>
        </p:nvSpPr>
        <p:spPr>
          <a:xfrm>
            <a:off x="7928658" y="2812648"/>
            <a:ext cx="1779608" cy="6163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AE" dirty="0"/>
              <a:t>istance 0.77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34FCAA-EA40-E641-A143-4CD1B32703EB}"/>
              </a:ext>
            </a:extLst>
          </p:cNvPr>
          <p:cNvSpPr/>
          <p:nvPr/>
        </p:nvSpPr>
        <p:spPr>
          <a:xfrm>
            <a:off x="7928658" y="4185011"/>
            <a:ext cx="1779608" cy="6163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AE" dirty="0"/>
              <a:t>istance 0.03</a:t>
            </a:r>
          </a:p>
        </p:txBody>
      </p:sp>
    </p:spTree>
    <p:extLst>
      <p:ext uri="{BB962C8B-B14F-4D97-AF65-F5344CB8AC3E}">
        <p14:creationId xmlns:p14="http://schemas.microsoft.com/office/powerpoint/2010/main" val="101626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7EAC-59A5-434B-9AE3-3827D73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Idea of training loss: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2A01-38CC-EF41-A925-42E01534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We want: distance(A, P) &lt;= distance(A, N)</a:t>
            </a:r>
          </a:p>
          <a:p>
            <a:r>
              <a:rPr lang="en-US" b="1" dirty="0"/>
              <a:t>To avoid 0 solution: distance(A, P) + c &lt;= distance(A, N), c - constant</a:t>
            </a:r>
          </a:p>
          <a:p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943828-4A50-444F-A068-FF0670356A0F}"/>
                  </a:ext>
                </a:extLst>
              </p14:cNvPr>
              <p14:cNvContentPartPr/>
              <p14:nvPr/>
            </p14:nvContentPartPr>
            <p14:xfrm>
              <a:off x="4496527" y="3588685"/>
              <a:ext cx="1533960" cy="106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943828-4A50-444F-A068-FF0670356A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887" y="3579685"/>
                <a:ext cx="155160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86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C505-0D1F-344A-8D72-CADBC67F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AE" dirty="0"/>
              <a:t>riplet Loss</a:t>
            </a:r>
          </a:p>
        </p:txBody>
      </p:sp>
      <p:pic>
        <p:nvPicPr>
          <p:cNvPr id="4" name="Picture 2" descr="Triplet Loss and Online Triplet Mining in TensorFlow | Olivier Moindrot blog">
            <a:extLst>
              <a:ext uri="{FF2B5EF4-FFF2-40B4-BE49-F238E27FC236}">
                <a16:creationId xmlns:a16="http://schemas.microsoft.com/office/drawing/2014/main" id="{03F5AB48-8C50-7B41-856C-C05EF9F33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399" y="891250"/>
            <a:ext cx="8133955" cy="61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CB416-C553-5847-8E0A-1E052D133AC1}"/>
              </a:ext>
            </a:extLst>
          </p:cNvPr>
          <p:cNvGrpSpPr/>
          <p:nvPr/>
        </p:nvGrpSpPr>
        <p:grpSpPr>
          <a:xfrm>
            <a:off x="1548269" y="1809633"/>
            <a:ext cx="376200" cy="678960"/>
            <a:chOff x="1548269" y="1809633"/>
            <a:chExt cx="37620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519A47-1ACD-3A4C-B401-FF392DD98166}"/>
                    </a:ext>
                  </a:extLst>
                </p14:cNvPr>
                <p14:cNvContentPartPr/>
                <p14:nvPr/>
              </p14:nvContentPartPr>
              <p14:xfrm>
                <a:off x="1548269" y="1809633"/>
                <a:ext cx="376200" cy="67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519A47-1ACD-3A4C-B401-FF392DD981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9269" y="1800633"/>
                  <a:ext cx="39384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2D206E-2B8D-A542-B69A-709367A2844F}"/>
                    </a:ext>
                  </a:extLst>
                </p14:cNvPr>
                <p14:cNvContentPartPr/>
                <p14:nvPr/>
              </p14:nvContentPartPr>
              <p14:xfrm>
                <a:off x="1596509" y="2168553"/>
                <a:ext cx="28332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2D206E-2B8D-A542-B69A-709367A284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7869" y="2159913"/>
                  <a:ext cx="300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94A2B-AAA8-D345-BB6E-6AB82BE048D2}"/>
              </a:ext>
            </a:extLst>
          </p:cNvPr>
          <p:cNvGrpSpPr/>
          <p:nvPr/>
        </p:nvGrpSpPr>
        <p:grpSpPr>
          <a:xfrm>
            <a:off x="1503629" y="3881433"/>
            <a:ext cx="252000" cy="609480"/>
            <a:chOff x="1503629" y="3881433"/>
            <a:chExt cx="25200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D6DDC1-1DC1-B447-A47D-4F9F7471662C}"/>
                    </a:ext>
                  </a:extLst>
                </p14:cNvPr>
                <p14:cNvContentPartPr/>
                <p14:nvPr/>
              </p14:nvContentPartPr>
              <p14:xfrm>
                <a:off x="1503629" y="3881793"/>
                <a:ext cx="4680" cy="60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D6DDC1-1DC1-B447-A47D-4F9F747166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94629" y="3873153"/>
                  <a:ext cx="223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8FF8C7-0C7E-DB49-A8AC-6259D4DBB2C8}"/>
                    </a:ext>
                  </a:extLst>
                </p14:cNvPr>
                <p14:cNvContentPartPr/>
                <p14:nvPr/>
              </p14:nvContentPartPr>
              <p14:xfrm>
                <a:off x="1522709" y="3881433"/>
                <a:ext cx="232920" cy="37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8FF8C7-0C7E-DB49-A8AC-6259D4DBB2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13709" y="3872433"/>
                  <a:ext cx="250560" cy="39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64E19-B020-B349-A624-EEA97F2C435F}"/>
                  </a:ext>
                </a:extLst>
              </p14:cNvPr>
              <p14:cNvContentPartPr/>
              <p14:nvPr/>
            </p14:nvContentPartPr>
            <p14:xfrm>
              <a:off x="1525949" y="5690073"/>
              <a:ext cx="45432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64E19-B020-B349-A624-EEA97F2C43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7309" y="5681073"/>
                <a:ext cx="471960" cy="6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00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7EAC-59A5-434B-9AE3-3827D73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How to train such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2A01-38CC-EF41-A925-42E01534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8894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/>
              <a:t>Triplet loss:</a:t>
            </a:r>
          </a:p>
          <a:p>
            <a:pPr marL="0" indent="0">
              <a:buNone/>
            </a:pPr>
            <a:endParaRPr lang="en-US" sz="2100" dirty="0"/>
          </a:p>
          <a:p>
            <a:endParaRPr lang="en-US" sz="2100" b="1" dirty="0"/>
          </a:p>
          <a:p>
            <a:endParaRPr lang="en-US" sz="2100" b="1" dirty="0"/>
          </a:p>
          <a:p>
            <a:pPr marL="0" indent="0">
              <a:buNone/>
            </a:pPr>
            <a:r>
              <a:rPr lang="en-US" sz="2100" dirty="0"/>
              <a:t>Here: </a:t>
            </a:r>
          </a:p>
          <a:p>
            <a:pPr marL="0" indent="0">
              <a:buNone/>
            </a:pPr>
            <a:r>
              <a:rPr lang="en-US" sz="2100" dirty="0"/>
              <a:t>- A = some photo from training dataset</a:t>
            </a:r>
          </a:p>
          <a:p>
            <a:pPr marL="0" indent="0">
              <a:buNone/>
            </a:pPr>
            <a:r>
              <a:rPr lang="en-US" sz="2100" dirty="0"/>
              <a:t>- P = different photo of person A, but taken in different condition (angle, brightness, etc.). Or augmented </a:t>
            </a:r>
          </a:p>
          <a:p>
            <a:pPr marL="0" indent="0">
              <a:buNone/>
            </a:pPr>
            <a:r>
              <a:rPr lang="en-US" sz="2100" dirty="0"/>
              <a:t>- N = photo of another person</a:t>
            </a:r>
          </a:p>
          <a:p>
            <a:pPr>
              <a:buFontTx/>
              <a:buChar char="-"/>
            </a:pPr>
            <a:r>
              <a:rPr lang="en-US" sz="2100" dirty="0"/>
              <a:t>f = Neural Network</a:t>
            </a:r>
          </a:p>
          <a:p>
            <a:pPr>
              <a:buFontTx/>
              <a:buChar char="-"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Source: </a:t>
            </a:r>
            <a:r>
              <a:rPr lang="en-US" sz="2100" dirty="0">
                <a:hlinkClick r:id="rId2"/>
              </a:rPr>
              <a:t>https://www.youtube.com/watch?v=Hl8fjhNwOtg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FD66F5-28EF-1841-91E7-B6BC0E605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b="28595"/>
          <a:stretch/>
        </p:blipFill>
        <p:spPr bwMode="auto">
          <a:xfrm>
            <a:off x="0" y="2280211"/>
            <a:ext cx="12192000" cy="8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3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5B5C-6612-3448-B28D-8D9C4972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425"/>
            <a:ext cx="10515600" cy="1325563"/>
          </a:xfrm>
        </p:spPr>
        <p:txBody>
          <a:bodyPr/>
          <a:lstStyle/>
          <a:p>
            <a:r>
              <a:rPr lang="en-AE" dirty="0"/>
              <a:t>Training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54B91-C68A-444B-ADCA-A8552DCA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E" dirty="0"/>
          </a:p>
        </p:txBody>
      </p:sp>
      <p:sp>
        <p:nvSpPr>
          <p:cNvPr id="4" name="AutoShape 2" descr="What is a Neural Network? | TIBCO Software">
            <a:extLst>
              <a:ext uri="{FF2B5EF4-FFF2-40B4-BE49-F238E27FC236}">
                <a16:creationId xmlns:a16="http://schemas.microsoft.com/office/drawing/2014/main" id="{3553E3A3-6491-1540-A73B-C545FB579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72235" cy="197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pic>
        <p:nvPicPr>
          <p:cNvPr id="8200" name="Picture 8" descr="Animated Explanation of Feed Forward Neural Network Architecture - MLK -  Machine Learning Knowledge">
            <a:extLst>
              <a:ext uri="{FF2B5EF4-FFF2-40B4-BE49-F238E27FC236}">
                <a16:creationId xmlns:a16="http://schemas.microsoft.com/office/drawing/2014/main" id="{F0ACC080-5450-1E45-9D32-7227164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02" y="775504"/>
            <a:ext cx="8109994" cy="60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59DF-757C-4047-93B9-31A0F4CA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How to make training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484-7329-FA4E-9DB4-39C1DD08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10k pictures</a:t>
            </a:r>
          </a:p>
          <a:p>
            <a:r>
              <a:rPr lang="en-AE" dirty="0"/>
              <a:t>1k persons</a:t>
            </a:r>
          </a:p>
          <a:p>
            <a:r>
              <a:rPr lang="en-AE" dirty="0"/>
              <a:t>Generate set of triplets: (A, P, N)</a:t>
            </a:r>
          </a:p>
          <a:p>
            <a:r>
              <a:rPr lang="en-AE" dirty="0"/>
              <a:t>This is how we get training dataset!</a:t>
            </a:r>
          </a:p>
        </p:txBody>
      </p:sp>
    </p:spTree>
    <p:extLst>
      <p:ext uri="{BB962C8B-B14F-4D97-AF65-F5344CB8AC3E}">
        <p14:creationId xmlns:p14="http://schemas.microsoft.com/office/powerpoint/2010/main" val="4363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59D2-6BBE-EB42-A93F-F09B4F1A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5400" dirty="0"/>
              <a:t>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0366-4BB9-1245-ACE8-ED41B8797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6754" cy="4351338"/>
          </a:xfrm>
        </p:spPr>
        <p:txBody>
          <a:bodyPr>
            <a:normAutofit lnSpcReduction="10000"/>
          </a:bodyPr>
          <a:lstStyle/>
          <a:p>
            <a:r>
              <a:rPr lang="en-AE" dirty="0"/>
              <a:t>Work as Data Scientist in Careem (Fraud department)</a:t>
            </a:r>
            <a:endParaRPr lang="ru-RU" dirty="0"/>
          </a:p>
          <a:p>
            <a:r>
              <a:rPr lang="en-US" dirty="0"/>
              <a:t>Before: Data Scientist in Deloitte</a:t>
            </a:r>
          </a:p>
          <a:p>
            <a:r>
              <a:rPr lang="en-US" dirty="0"/>
              <a:t>Interested in Education sphere: </a:t>
            </a:r>
          </a:p>
          <a:p>
            <a:pPr marL="0" indent="0">
              <a:buNone/>
            </a:pPr>
            <a:r>
              <a:rPr lang="en-US" dirty="0"/>
              <a:t>- Conducted a Deep Learning course </a:t>
            </a:r>
            <a:r>
              <a:rPr lang="en-US" dirty="0">
                <a:hlinkClick r:id="rId2"/>
              </a:rPr>
              <a:t>https://www.coursera.org/learn/intro-to-deep-learning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Course for Open Data Science community: </a:t>
            </a:r>
            <a:r>
              <a:rPr lang="en-US" dirty="0">
                <a:hlinkClick r:id="rId3"/>
              </a:rPr>
              <a:t>https://bit.ly/3csuc0g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Data Science course in Saudi Arabia</a:t>
            </a:r>
            <a:endParaRPr lang="ru-RU" dirty="0"/>
          </a:p>
          <a:p>
            <a:pPr>
              <a:buFontTx/>
              <a:buChar char="-"/>
            </a:pPr>
            <a:r>
              <a:rPr lang="en-US" dirty="0"/>
              <a:t>Background: Data Science/Math, Bachelor’s in Applied Math and Masters in Data Science</a:t>
            </a:r>
            <a:endParaRPr lang="en-AE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7A6AA-6DD3-9945-BC69-8A793194F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0" t="24652" r="21226" b="54118"/>
          <a:stretch/>
        </p:blipFill>
        <p:spPr bwMode="auto">
          <a:xfrm>
            <a:off x="9453282" y="0"/>
            <a:ext cx="2306381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CB12E-A9A4-4341-A7A1-FBFD1BD2B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11061" r="12151" b="14816"/>
          <a:stretch/>
        </p:blipFill>
        <p:spPr bwMode="auto">
          <a:xfrm flipH="1">
            <a:off x="9856693" y="4666130"/>
            <a:ext cx="1902970" cy="1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1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B1C2-B95B-FD4C-A212-870214E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64" y="435891"/>
            <a:ext cx="4639236" cy="490292"/>
          </a:xfrm>
        </p:spPr>
        <p:txBody>
          <a:bodyPr>
            <a:normAutofit fontScale="90000"/>
          </a:bodyPr>
          <a:lstStyle/>
          <a:p>
            <a:r>
              <a:rPr lang="en-US" dirty="0"/>
              <a:t>H</a:t>
            </a:r>
            <a:r>
              <a:rPr lang="en-AE" dirty="0"/>
              <a:t>ow it works (offline)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F33C-8E94-A94C-B93B-94358B96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91" y="1408937"/>
            <a:ext cx="1069784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E" dirty="0"/>
              <a:t>Tra</a:t>
            </a:r>
            <a:r>
              <a:rPr lang="en-US" dirty="0"/>
              <a:t>i</a:t>
            </a:r>
            <a:r>
              <a:rPr lang="en-AE" dirty="0"/>
              <a:t>n Face Detection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Train Face Descri</a:t>
            </a:r>
            <a:r>
              <a:rPr lang="en-US" dirty="0"/>
              <a:t>p</a:t>
            </a:r>
            <a:r>
              <a:rPr lang="en-AE" dirty="0"/>
              <a:t>tion (using triplet loss)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Create a Databse, each user will have unique vector, i.e Face Descrition 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For each new customer we calculte his Face Descrition and add it to the DataBase</a:t>
            </a:r>
          </a:p>
        </p:txBody>
      </p:sp>
      <p:pic>
        <p:nvPicPr>
          <p:cNvPr id="5" name="Picture 2" descr="World-famous Moscow Metro system begins trials of &amp;#39;FacePay&amp;#39;, a new  cutting-edge facial recognition biometric payment technology">
            <a:extLst>
              <a:ext uri="{FF2B5EF4-FFF2-40B4-BE49-F238E27FC236}">
                <a16:creationId xmlns:a16="http://schemas.microsoft.com/office/drawing/2014/main" id="{44FE0C2B-3F15-9640-BAC0-44D9FB74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57" y="115108"/>
            <a:ext cx="3865779" cy="21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4A0772-7545-7744-BA8B-D5895C50A0DB}"/>
              </a:ext>
            </a:extLst>
          </p:cNvPr>
          <p:cNvSpPr/>
          <p:nvPr/>
        </p:nvSpPr>
        <p:spPr>
          <a:xfrm>
            <a:off x="9435776" y="265851"/>
            <a:ext cx="583873" cy="7590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7" name="Picture 4" descr="Как нейросеть отличает одного человека от другого">
            <a:extLst>
              <a:ext uri="{FF2B5EF4-FFF2-40B4-BE49-F238E27FC236}">
                <a16:creationId xmlns:a16="http://schemas.microsoft.com/office/drawing/2014/main" id="{A96195DA-86D0-E741-BBC7-C2F22AE8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08" y="-79578"/>
            <a:ext cx="4791407" cy="24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B1C2-B95B-FD4C-A212-870214E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79" y="402437"/>
            <a:ext cx="4639236" cy="490292"/>
          </a:xfrm>
        </p:spPr>
        <p:txBody>
          <a:bodyPr>
            <a:normAutofit fontScale="90000"/>
          </a:bodyPr>
          <a:lstStyle/>
          <a:p>
            <a:r>
              <a:rPr lang="en-US" dirty="0"/>
              <a:t>Some stats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F33C-8E94-A94C-B93B-94358B96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79" y="1253331"/>
            <a:ext cx="114508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E" dirty="0"/>
              <a:t>4 months testing period for 85k employees (April – August 2021)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1 month testing for small subset of real customers (August 2021)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Available for everyone since 15th Oct 2021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entrance has one turnstile supports </a:t>
            </a:r>
            <a:r>
              <a:rPr lang="en-US" dirty="0" err="1"/>
              <a:t>FacePay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Accuracy is high (apparently &gt; 95%, but unfortunately exact number is not provided) </a:t>
            </a:r>
            <a:endParaRPr lang="en-AE" dirty="0"/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With probability &gt;70% will be able to identify person in mask </a:t>
            </a:r>
          </a:p>
        </p:txBody>
      </p:sp>
    </p:spTree>
    <p:extLst>
      <p:ext uri="{BB962C8B-B14F-4D97-AF65-F5344CB8AC3E}">
        <p14:creationId xmlns:p14="http://schemas.microsoft.com/office/powerpoint/2010/main" val="13411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B1C2-B95B-FD4C-A212-870214E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1" y="400032"/>
            <a:ext cx="4639236" cy="49029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F33C-8E94-A94C-B93B-94358B96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21" y="1471690"/>
            <a:ext cx="114508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E" dirty="0"/>
              <a:t>Around 1-2 seconds response =&gt; problems in rush hour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Makeup 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Different seasons (summer/winter)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AE" dirty="0"/>
              <a:t>raud: someone can remove his head in the correct moment such that you will pay</a:t>
            </a:r>
          </a:p>
        </p:txBody>
      </p:sp>
    </p:spTree>
    <p:extLst>
      <p:ext uri="{BB962C8B-B14F-4D97-AF65-F5344CB8AC3E}">
        <p14:creationId xmlns:p14="http://schemas.microsoft.com/office/powerpoint/2010/main" val="77611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criminals + lost people in metro (Project Sphere)</a:t>
            </a:r>
            <a:endParaRPr lang="en-AE" dirty="0"/>
          </a:p>
        </p:txBody>
      </p:sp>
      <p:pic>
        <p:nvPicPr>
          <p:cNvPr id="15364" name="Picture 4" descr="В метро Москвы система распознавания лиц помогла найти 600 преступников">
            <a:extLst>
              <a:ext uri="{FF2B5EF4-FFF2-40B4-BE49-F238E27FC236}">
                <a16:creationId xmlns:a16="http://schemas.microsoft.com/office/drawing/2014/main" id="{924B360C-3E01-D54C-BB35-EED4CC32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386711"/>
            <a:ext cx="8128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61C497-8BD6-DA41-A855-43490DB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57" y="2033969"/>
            <a:ext cx="3559536" cy="4351338"/>
          </a:xfrm>
        </p:spPr>
        <p:txBody>
          <a:bodyPr/>
          <a:lstStyle/>
          <a:p>
            <a:r>
              <a:rPr lang="en-US" dirty="0"/>
              <a:t>Working starting from Sept 2020</a:t>
            </a:r>
            <a:endParaRPr lang="ru-RU" dirty="0"/>
          </a:p>
          <a:p>
            <a:r>
              <a:rPr lang="en-US" dirty="0"/>
              <a:t>For 2021: </a:t>
            </a:r>
            <a:r>
              <a:rPr lang="en-AE" dirty="0"/>
              <a:t>1519</a:t>
            </a:r>
            <a:r>
              <a:rPr lang="en-US" dirty="0"/>
              <a:t> criminals arrested</a:t>
            </a:r>
          </a:p>
          <a:p>
            <a:r>
              <a:rPr lang="en-US" dirty="0"/>
              <a:t>For </a:t>
            </a:r>
            <a:r>
              <a:rPr lang="ru-RU" dirty="0"/>
              <a:t>2021</a:t>
            </a:r>
            <a:r>
              <a:rPr lang="en-US" dirty="0"/>
              <a:t>: </a:t>
            </a:r>
            <a:r>
              <a:rPr lang="en-AE" dirty="0"/>
              <a:t>221</a:t>
            </a:r>
            <a:r>
              <a:rPr lang="en-US" dirty="0"/>
              <a:t> lost people were found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50382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28FE9-CDEF-5B4C-A157-E50ECA5F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Retail: </a:t>
            </a:r>
            <a:r>
              <a:rPr lang="en-US" sz="3600" dirty="0" err="1"/>
              <a:t>Perekrestok</a:t>
            </a:r>
            <a:endParaRPr lang="en-A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74F2-CF53-EA4F-8F58-65843AA5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AE" dirty="0"/>
              <a:t>Launched in test mode in 200 supermarkets </a:t>
            </a:r>
          </a:p>
          <a:p>
            <a:pPr>
              <a:buFontTx/>
              <a:buChar char="-"/>
            </a:pPr>
            <a:r>
              <a:rPr lang="en-AE" dirty="0"/>
              <a:t>Launched in March 2021</a:t>
            </a:r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F97B5D-7CC2-C447-8463-7984D28D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 r="2" b="3474"/>
          <a:stretch/>
        </p:blipFill>
        <p:spPr bwMode="auto">
          <a:xfrm>
            <a:off x="6158601" y="3543557"/>
            <a:ext cx="57798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Isosceles Triangle 19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В крупных российских сетях супермаркетов, появилась «оплата одним взглядом»">
            <a:extLst>
              <a:ext uri="{FF2B5EF4-FFF2-40B4-BE49-F238E27FC236}">
                <a16:creationId xmlns:a16="http://schemas.microsoft.com/office/drawing/2014/main" id="{A299B1C1-5BCA-0F4B-BAB4-81A53CCCC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9" r="2" b="12712"/>
          <a:stretch/>
        </p:blipFill>
        <p:spPr bwMode="auto">
          <a:xfrm>
            <a:off x="6158601" y="61940"/>
            <a:ext cx="5779884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5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A855-6094-CB4D-AE30-2D83BEAD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Bank: </a:t>
            </a:r>
            <a:r>
              <a:rPr lang="en-US" dirty="0" err="1"/>
              <a:t>Sber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D6B15-67EB-E94C-9EA1-2B137805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0489" cy="4351338"/>
          </a:xfrm>
        </p:spPr>
        <p:txBody>
          <a:bodyPr/>
          <a:lstStyle/>
          <a:p>
            <a:r>
              <a:rPr lang="en-AE" dirty="0"/>
              <a:t>Whenever you call contact center: Voice confirmation </a:t>
            </a:r>
          </a:p>
          <a:p>
            <a:r>
              <a:rPr lang="en-AE" dirty="0"/>
              <a:t>ATM: face id confirmation </a:t>
            </a:r>
            <a:endParaRPr lang="ru-RU" dirty="0"/>
          </a:p>
          <a:p>
            <a:r>
              <a:rPr lang="en-US" dirty="0"/>
              <a:t>On July 2021 </a:t>
            </a:r>
            <a:r>
              <a:rPr lang="ru-RU" dirty="0"/>
              <a:t>42% АТМ</a:t>
            </a:r>
            <a:r>
              <a:rPr lang="en-US" dirty="0"/>
              <a:t> supports identifying by face or 10% of whole ATM market</a:t>
            </a:r>
            <a:endParaRPr lang="en-AE" dirty="0"/>
          </a:p>
        </p:txBody>
      </p:sp>
      <p:pic>
        <p:nvPicPr>
          <p:cNvPr id="13314" name="Picture 2" descr="Сбербанк представил банкоматы с распознаванием лиц и новые отделения ::  Технологии и медиа :: РБК">
            <a:extLst>
              <a:ext uri="{FF2B5EF4-FFF2-40B4-BE49-F238E27FC236}">
                <a16:creationId xmlns:a16="http://schemas.microsoft.com/office/drawing/2014/main" id="{0EC322D0-A3C8-CA41-84C4-D097CF75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9" y="1027906"/>
            <a:ext cx="7203311" cy="40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5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8C14-D7EA-404D-9CEB-2E7F149D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6405" cy="4351338"/>
          </a:xfrm>
        </p:spPr>
        <p:txBody>
          <a:bodyPr>
            <a:normAutofit/>
          </a:bodyPr>
          <a:lstStyle/>
          <a:p>
            <a:r>
              <a:rPr lang="en-AE" dirty="0"/>
              <a:t>Plate numbers + automatic fines</a:t>
            </a:r>
            <a:r>
              <a:rPr lang="en-US" dirty="0"/>
              <a:t>: works from Dec 2018</a:t>
            </a:r>
            <a:endParaRPr lang="ru-RU" dirty="0"/>
          </a:p>
          <a:p>
            <a:r>
              <a:rPr lang="en-US" dirty="0"/>
              <a:t>Fine for not using seat belt: July 2021: 62 cameras support it</a:t>
            </a:r>
            <a:endParaRPr lang="en-AE" dirty="0"/>
          </a:p>
        </p:txBody>
      </p:sp>
      <p:pic>
        <p:nvPicPr>
          <p:cNvPr id="19460" name="Picture 4" descr="Распознавание автомобильных номеров">
            <a:extLst>
              <a:ext uri="{FF2B5EF4-FFF2-40B4-BE49-F238E27FC236}">
                <a16:creationId xmlns:a16="http://schemas.microsoft.com/office/drawing/2014/main" id="{126F5E5D-C8CC-614A-A7B2-941A244F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36" y="28253"/>
            <a:ext cx="65024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Автоматический штраф за ремень опробовали на сотрудниках ЦОДД">
            <a:extLst>
              <a:ext uri="{FF2B5EF4-FFF2-40B4-BE49-F238E27FC236}">
                <a16:creationId xmlns:a16="http://schemas.microsoft.com/office/drawing/2014/main" id="{960A92F9-281E-BD4E-B8E3-D7903D19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62" y="2988470"/>
            <a:ext cx="7145438" cy="38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8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CEB9-D2DD-314C-95DB-37D547FB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Transport: parking</a:t>
            </a:r>
            <a:endParaRPr lang="en-AE" dirty="0"/>
          </a:p>
        </p:txBody>
      </p:sp>
      <p:pic>
        <p:nvPicPr>
          <p:cNvPr id="21506" name="Picture 2" descr="5 штрафов за неправильную парковку. Помогите советом?+ — Сообщество «DRIVE2  и ГАИ» на DRIVE2">
            <a:extLst>
              <a:ext uri="{FF2B5EF4-FFF2-40B4-BE49-F238E27FC236}">
                <a16:creationId xmlns:a16="http://schemas.microsoft.com/office/drawing/2014/main" id="{EF3A6C64-29CA-D94A-8222-B06DB039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90"/>
          <a:stretch/>
        </p:blipFill>
        <p:spPr bwMode="auto">
          <a:xfrm>
            <a:off x="6005178" y="515593"/>
            <a:ext cx="5897455" cy="52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Штраф МАДИ за нарушение парковки — KIA Ceed, 1.6 л., 2014 года на DRIVE2">
            <a:extLst>
              <a:ext uri="{FF2B5EF4-FFF2-40B4-BE49-F238E27FC236}">
                <a16:creationId xmlns:a16="http://schemas.microsoft.com/office/drawing/2014/main" id="{EDB0A3F3-06B2-A048-8B9F-E56CD12CC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41" y="3606800"/>
            <a:ext cx="6096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Внимание ЦОДД — Haval H6, 1.5 л., 2015 года на DRIVE2">
            <a:extLst>
              <a:ext uri="{FF2B5EF4-FFF2-40B4-BE49-F238E27FC236}">
                <a16:creationId xmlns:a16="http://schemas.microsoft.com/office/drawing/2014/main" id="{545C3A02-B383-F847-A38A-7B67F189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2" y="3441660"/>
            <a:ext cx="5398304" cy="30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258AAF-DF2D-6A48-9A42-66CB9EE7A7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26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from 2015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32969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8C14-D7EA-404D-9CEB-2E7F149D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64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E" dirty="0"/>
              <a:t>Identify turned off </a:t>
            </a:r>
            <a:r>
              <a:rPr lang="en-US" dirty="0"/>
              <a:t>headlights: 17</a:t>
            </a:r>
            <a:r>
              <a:rPr lang="en-US" baseline="30000" dirty="0"/>
              <a:t>th</a:t>
            </a:r>
            <a:r>
              <a:rPr lang="en-US" dirty="0"/>
              <a:t> October 2021: 1</a:t>
            </a:r>
            <a:r>
              <a:rPr lang="en-US" baseline="30000" dirty="0"/>
              <a:t>st</a:t>
            </a:r>
            <a:r>
              <a:rPr lang="en-US" dirty="0"/>
              <a:t> camera enabled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FF3F6E0-96D9-5C48-AF8D-6A62BD21F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6" b="26683"/>
          <a:stretch/>
        </p:blipFill>
        <p:spPr bwMode="auto">
          <a:xfrm>
            <a:off x="5575141" y="3429000"/>
            <a:ext cx="548640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03D2C620-08D4-9A49-9D3E-A2AE25E2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0" y="-23812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3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 descr="Посмотрите, как выглядит поездка в беспилотных такси от Яндекса по  Иннополису">
            <a:extLst>
              <a:ext uri="{FF2B5EF4-FFF2-40B4-BE49-F238E27FC236}">
                <a16:creationId xmlns:a16="http://schemas.microsoft.com/office/drawing/2014/main" id="{4595F9D4-9926-9A41-83DE-FD98E79C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" r="-2" b="125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Яндекс и Hyundai представили беспилотник на основе Сонаты — ДРАЙВ">
            <a:extLst>
              <a:ext uri="{FF2B5EF4-FFF2-40B4-BE49-F238E27FC236}">
                <a16:creationId xmlns:a16="http://schemas.microsoft.com/office/drawing/2014/main" id="{94677234-D9DB-F546-B8EA-97AB5FCCC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r="-2" b="432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AE" sz="3400" dirty="0"/>
              <a:t>Transport: Self-driving cars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933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3060-8BB9-C141-AA0F-F8AE9337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8C7-8A78-6147-8675-6BD8A8B33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FacePay in metro</a:t>
            </a:r>
          </a:p>
          <a:p>
            <a:r>
              <a:rPr lang="en-AE" dirty="0"/>
              <a:t>How FacePay works inside</a:t>
            </a:r>
          </a:p>
          <a:p>
            <a:r>
              <a:rPr lang="en-AE" dirty="0"/>
              <a:t>Find criminals in metro</a:t>
            </a:r>
          </a:p>
          <a:p>
            <a:r>
              <a:rPr lang="en-AE" dirty="0"/>
              <a:t>Retail: FacePay</a:t>
            </a:r>
          </a:p>
          <a:p>
            <a:r>
              <a:rPr lang="en-AE" dirty="0"/>
              <a:t>Bank: ATM confirmation by face</a:t>
            </a:r>
          </a:p>
          <a:p>
            <a:r>
              <a:rPr lang="en-AE" dirty="0"/>
              <a:t>Transport: different use cases</a:t>
            </a:r>
          </a:p>
          <a:p>
            <a:r>
              <a:rPr lang="en-AE" dirty="0"/>
              <a:t>Transport: self-driving taxi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DD93F7-968C-0F44-88E8-6E57AC23F485}"/>
                  </a:ext>
                </a:extLst>
              </p14:cNvPr>
              <p14:cNvContentPartPr/>
              <p14:nvPr/>
            </p14:nvContentPartPr>
            <p14:xfrm>
              <a:off x="603629" y="2212833"/>
              <a:ext cx="4832640" cy="71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DD93F7-968C-0F44-88E8-6E57AC23F4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629" y="2203833"/>
                <a:ext cx="4850280" cy="731520"/>
              </a:xfrm>
              <a:prstGeom prst="rect">
                <a:avLst/>
              </a:prstGeom>
            </p:spPr>
          </p:pic>
        </mc:Fallback>
      </mc:AlternateContent>
      <p:pic>
        <p:nvPicPr>
          <p:cNvPr id="30722" name="Picture 2" descr="Crying Cat | Know Your Meme">
            <a:extLst>
              <a:ext uri="{FF2B5EF4-FFF2-40B4-BE49-F238E27FC236}">
                <a16:creationId xmlns:a16="http://schemas.microsoft.com/office/drawing/2014/main" id="{8AEB12E8-32B1-0740-87CB-475DE823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53" y="1154820"/>
            <a:ext cx="4466863" cy="250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396AB7-1A48-6941-8173-900EB353F453}"/>
                  </a:ext>
                </a:extLst>
              </p14:cNvPr>
              <p14:cNvContentPartPr/>
              <p14:nvPr/>
            </p14:nvContentPartPr>
            <p14:xfrm>
              <a:off x="709806" y="4678727"/>
              <a:ext cx="4506480" cy="79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396AB7-1A48-6941-8173-900EB353F4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806" y="4670087"/>
                <a:ext cx="4524120" cy="810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1C41E3-5881-6547-B06D-81E98DA6F081}"/>
              </a:ext>
            </a:extLst>
          </p:cNvPr>
          <p:cNvSpPr txBox="1"/>
          <p:nvPr/>
        </p:nvSpPr>
        <p:spPr>
          <a:xfrm>
            <a:off x="6205136" y="446934"/>
            <a:ext cx="282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4000" dirty="0"/>
              <a:t>Tech!!!</a:t>
            </a:r>
          </a:p>
        </p:txBody>
      </p:sp>
    </p:spTree>
    <p:extLst>
      <p:ext uri="{BB962C8B-B14F-4D97-AF65-F5344CB8AC3E}">
        <p14:creationId xmlns:p14="http://schemas.microsoft.com/office/powerpoint/2010/main" val="39627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3F9A-7F56-D949-A924-18EF0F02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 car inside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DC120-4283-7E43-A77E-807FA16D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1202" name="Picture 2" descr="Как едет беспилотник Яндекс? - YouTube">
            <a:extLst>
              <a:ext uri="{FF2B5EF4-FFF2-40B4-BE49-F238E27FC236}">
                <a16:creationId xmlns:a16="http://schemas.microsoft.com/office/drawing/2014/main" id="{06CE2F46-1694-FD48-8ED5-01871D1A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57" y="1500188"/>
            <a:ext cx="9227255" cy="519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7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8A75-B93B-014F-BB16-17124C8B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Self-driving cars: end-to-end approach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FD08D5-D275-404A-9590-6BB078093731}"/>
              </a:ext>
            </a:extLst>
          </p:cNvPr>
          <p:cNvSpPr/>
          <p:nvPr/>
        </p:nvSpPr>
        <p:spPr>
          <a:xfrm>
            <a:off x="2823680" y="1930078"/>
            <a:ext cx="6929437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3800" dirty="0"/>
              <a:t>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8996F-5CF7-094C-B41A-7BF4CEB33F6A}"/>
              </a:ext>
            </a:extLst>
          </p:cNvPr>
          <p:cNvSpPr txBox="1"/>
          <p:nvPr/>
        </p:nvSpPr>
        <p:spPr>
          <a:xfrm>
            <a:off x="752355" y="5592188"/>
            <a:ext cx="9363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dirty="0"/>
              <a:t>Classic approach: Lidars + cameras + radars</a:t>
            </a:r>
          </a:p>
        </p:txBody>
      </p:sp>
    </p:spTree>
    <p:extLst>
      <p:ext uri="{BB962C8B-B14F-4D97-AF65-F5344CB8AC3E}">
        <p14:creationId xmlns:p14="http://schemas.microsoft.com/office/powerpoint/2010/main" val="1023768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5834-F88F-2443-988D-AD6D4E98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All sensors: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7C3B72D-B4F0-9D4B-91F7-2A88BFB6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337388"/>
            <a:ext cx="9076442" cy="55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18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7BA6-768F-644F-B912-0ECA0CDF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051F-756A-0943-8AB6-BAA92FEE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1742" cy="4351338"/>
          </a:xfrm>
        </p:spPr>
        <p:txBody>
          <a:bodyPr/>
          <a:lstStyle/>
          <a:p>
            <a:r>
              <a:rPr lang="en-US" dirty="0"/>
              <a:t>Sends laser beams, receives it back</a:t>
            </a:r>
          </a:p>
          <a:p>
            <a:r>
              <a:rPr lang="en-US" dirty="0"/>
              <a:t>Based on time can calculate distance to the point</a:t>
            </a:r>
          </a:p>
          <a:p>
            <a:endParaRPr lang="en-AE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2E263AC-8C15-7340-B2A5-EE8A5D8D3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42" y="769741"/>
            <a:ext cx="6984196" cy="500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7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7BA6-768F-644F-B912-0ECA0CDF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Lidar: advantages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051F-756A-0943-8AB6-BAA92FEE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1742" cy="4351338"/>
          </a:xfrm>
        </p:spPr>
        <p:txBody>
          <a:bodyPr/>
          <a:lstStyle/>
          <a:p>
            <a:r>
              <a:rPr lang="en-US" dirty="0"/>
              <a:t>Very accurate</a:t>
            </a:r>
          </a:p>
          <a:p>
            <a:r>
              <a:rPr lang="en-US" dirty="0"/>
              <a:t>High density of points</a:t>
            </a:r>
          </a:p>
          <a:p>
            <a:r>
              <a:rPr lang="en-US" dirty="0"/>
              <a:t>Works out of the box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171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7BA6-768F-644F-B912-0ECA0CDF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Lidar: why can’t we just use it?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051F-756A-0943-8AB6-BAA92FEE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4306" cy="4351338"/>
          </a:xfrm>
        </p:spPr>
        <p:txBody>
          <a:bodyPr/>
          <a:lstStyle/>
          <a:p>
            <a:r>
              <a:rPr lang="en-US" dirty="0"/>
              <a:t>rough road</a:t>
            </a:r>
            <a:endParaRPr lang="ru-RU" dirty="0"/>
          </a:p>
          <a:p>
            <a:r>
              <a:rPr lang="en-US" dirty="0"/>
              <a:t>traffic fumes</a:t>
            </a:r>
            <a:endParaRPr lang="ru-RU" dirty="0"/>
          </a:p>
          <a:p>
            <a:r>
              <a:rPr lang="en-US" dirty="0"/>
              <a:t>Complete black car won’t be visible, because rays will be absorbed </a:t>
            </a:r>
          </a:p>
          <a:p>
            <a:r>
              <a:rPr lang="en-US" dirty="0"/>
              <a:t>We don’t separate objects by classes</a:t>
            </a:r>
          </a:p>
          <a:p>
            <a:r>
              <a:rPr lang="en-US" dirty="0"/>
              <a:t>Reflection from puddles</a:t>
            </a:r>
          </a:p>
          <a:p>
            <a:r>
              <a:rPr lang="en-US" dirty="0"/>
              <a:t>Weather: rain, snow</a:t>
            </a:r>
          </a:p>
          <a:p>
            <a:r>
              <a:rPr lang="en-US" dirty="0"/>
              <a:t>Price!!!</a:t>
            </a:r>
            <a:r>
              <a:rPr lang="ru-RU" dirty="0"/>
              <a:t> </a:t>
            </a:r>
            <a:r>
              <a:rPr lang="en-US" dirty="0"/>
              <a:t>&gt;20k$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99352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5834-F88F-2443-988D-AD6D4E98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Camera: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7C3B72D-B4F0-9D4B-91F7-2A88BFB6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337388"/>
            <a:ext cx="9076442" cy="55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BAAD622-B978-1643-9D2A-822A4797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5" y="0"/>
            <a:ext cx="1098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Camera</a:t>
            </a:r>
            <a:r>
              <a:rPr lang="en-US" dirty="0"/>
              <a:t>: semantic segmentation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2696-05C7-D34D-A053-8AD71235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34818" name="Picture 2" descr="Семантическая сегментация - популярные архитектуры">
            <a:extLst>
              <a:ext uri="{FF2B5EF4-FFF2-40B4-BE49-F238E27FC236}">
                <a16:creationId xmlns:a16="http://schemas.microsoft.com/office/drawing/2014/main" id="{F69B966A-2263-D74F-A252-EDD063EE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841500"/>
            <a:ext cx="89408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04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5834-F88F-2443-988D-AD6D4E98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Radar: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7C3B72D-B4F0-9D4B-91F7-2A88BFB6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337388"/>
            <a:ext cx="9076442" cy="55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работает Face Pay для оплаты по лицу в московском метро. Мы уже проверили">
            <a:extLst>
              <a:ext uri="{FF2B5EF4-FFF2-40B4-BE49-F238E27FC236}">
                <a16:creationId xmlns:a16="http://schemas.microsoft.com/office/drawing/2014/main" id="{42DDB750-C73C-BA47-85E6-FCCF30985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192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873E4-F08B-B245-802F-24B3A6B2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Moscow Metro: Face Pay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FC8A-9E4A-4243-8A31-E2B39F4D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Starting from 15th Oct 2021</a:t>
            </a:r>
          </a:p>
        </p:txBody>
      </p:sp>
    </p:spTree>
    <p:extLst>
      <p:ext uri="{BB962C8B-B14F-4D97-AF65-F5344CB8AC3E}">
        <p14:creationId xmlns:p14="http://schemas.microsoft.com/office/powerpoint/2010/main" val="300735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2696-05C7-D34D-A053-8AD71235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RADAR works just like LiDAR, with the big difference that it uses radio waves instead of laser or light. It transmits radio waves from a rotating or stationary antenna and measures the flight time of the reflected signal.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0759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Radar: advantages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2696-05C7-D34D-A053-8AD71235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S</a:t>
            </a:r>
            <a:r>
              <a:rPr lang="en-AE" dirty="0"/>
              <a:t>peed of objects</a:t>
            </a:r>
          </a:p>
          <a:p>
            <a:pPr>
              <a:buFontTx/>
              <a:buChar char="-"/>
            </a:pPr>
            <a:r>
              <a:rPr lang="en-AE" dirty="0"/>
              <a:t>Diretions of objects</a:t>
            </a:r>
          </a:p>
          <a:p>
            <a:pPr>
              <a:buFontTx/>
              <a:buChar char="-"/>
            </a:pPr>
            <a:r>
              <a:rPr lang="en-AE" dirty="0"/>
              <a:t>Work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2408067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Инфографика, объясняющая разницу между тремя типами сенсоров / © VC.ru">
            <a:extLst>
              <a:ext uri="{FF2B5EF4-FFF2-40B4-BE49-F238E27FC236}">
                <a16:creationId xmlns:a16="http://schemas.microsoft.com/office/drawing/2014/main" id="{5D26837A-85CF-4D4E-95A4-7B108A5F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71" y="-65067"/>
            <a:ext cx="6237837" cy="71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48776-9E21-FD49-A565-C346609E4D7E}"/>
              </a:ext>
            </a:extLst>
          </p:cNvPr>
          <p:cNvSpPr/>
          <p:nvPr/>
        </p:nvSpPr>
        <p:spPr>
          <a:xfrm>
            <a:off x="3009418" y="-65067"/>
            <a:ext cx="1979271" cy="417854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Lidar image</a:t>
            </a:r>
            <a:endParaRPr lang="en-AE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E8F4EA-1779-BF44-8606-737553F12624}"/>
              </a:ext>
            </a:extLst>
          </p:cNvPr>
          <p:cNvSpPr/>
          <p:nvPr/>
        </p:nvSpPr>
        <p:spPr>
          <a:xfrm>
            <a:off x="3011304" y="4769614"/>
            <a:ext cx="1927731" cy="221275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Camera image</a:t>
            </a:r>
            <a:endParaRPr lang="en-AE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E1CB7-4038-9749-A256-A4811EA981BB}"/>
              </a:ext>
            </a:extLst>
          </p:cNvPr>
          <p:cNvSpPr/>
          <p:nvPr/>
        </p:nvSpPr>
        <p:spPr>
          <a:xfrm>
            <a:off x="6012589" y="4769614"/>
            <a:ext cx="1927731" cy="221275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Radar Image</a:t>
            </a:r>
            <a:endParaRPr lang="en-AE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Full scope</a:t>
            </a:r>
            <a:endParaRPr lang="en-AE" sz="5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F215C7-2B5A-EA4D-8F40-DF9E706B344B}"/>
              </a:ext>
            </a:extLst>
          </p:cNvPr>
          <p:cNvSpPr/>
          <p:nvPr/>
        </p:nvSpPr>
        <p:spPr>
          <a:xfrm>
            <a:off x="1585731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Localization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983169-9723-C440-B188-FCC87235DB94}"/>
              </a:ext>
            </a:extLst>
          </p:cNvPr>
          <p:cNvSpPr/>
          <p:nvPr/>
        </p:nvSpPr>
        <p:spPr>
          <a:xfrm>
            <a:off x="4747549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Detection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1CE6B4-E0B7-8147-90D5-ECB7101E9BB9}"/>
              </a:ext>
            </a:extLst>
          </p:cNvPr>
          <p:cNvSpPr/>
          <p:nvPr/>
        </p:nvSpPr>
        <p:spPr>
          <a:xfrm>
            <a:off x="7909367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Planning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AB6D-FF6F-3842-8F8F-E0F77F9B9134}"/>
              </a:ext>
            </a:extLst>
          </p:cNvPr>
          <p:cNvSpPr txBox="1"/>
          <p:nvPr/>
        </p:nvSpPr>
        <p:spPr>
          <a:xfrm>
            <a:off x="1585731" y="3030719"/>
            <a:ext cx="3217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GNSS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Odometry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ICP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96654-62CF-104E-87E2-0D3E1096D105}"/>
              </a:ext>
            </a:extLst>
          </p:cNvPr>
          <p:cNvSpPr txBox="1"/>
          <p:nvPr/>
        </p:nvSpPr>
        <p:spPr>
          <a:xfrm>
            <a:off x="4753336" y="3016251"/>
            <a:ext cx="3217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2D/3D objeccts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Semantic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0DB0-9D54-7142-B43C-2656757A1855}"/>
              </a:ext>
            </a:extLst>
          </p:cNvPr>
          <p:cNvSpPr txBox="1"/>
          <p:nvPr/>
        </p:nvSpPr>
        <p:spPr>
          <a:xfrm>
            <a:off x="7776257" y="3030719"/>
            <a:ext cx="321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Trajectory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600" dirty="0"/>
              <a:t>Traffic Rules</a:t>
            </a: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1059117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Full scope</a:t>
            </a:r>
            <a:endParaRPr lang="en-AE" sz="5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F215C7-2B5A-EA4D-8F40-DF9E706B344B}"/>
              </a:ext>
            </a:extLst>
          </p:cNvPr>
          <p:cNvSpPr/>
          <p:nvPr/>
        </p:nvSpPr>
        <p:spPr>
          <a:xfrm>
            <a:off x="1585731" y="1690688"/>
            <a:ext cx="2951545" cy="104172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Localization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983169-9723-C440-B188-FCC87235DB94}"/>
              </a:ext>
            </a:extLst>
          </p:cNvPr>
          <p:cNvSpPr/>
          <p:nvPr/>
        </p:nvSpPr>
        <p:spPr>
          <a:xfrm>
            <a:off x="4747549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Detection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1CE6B4-E0B7-8147-90D5-ECB7101E9BB9}"/>
              </a:ext>
            </a:extLst>
          </p:cNvPr>
          <p:cNvSpPr/>
          <p:nvPr/>
        </p:nvSpPr>
        <p:spPr>
          <a:xfrm>
            <a:off x="7909367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Planning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AB6D-FF6F-3842-8F8F-E0F77F9B9134}"/>
              </a:ext>
            </a:extLst>
          </p:cNvPr>
          <p:cNvSpPr txBox="1"/>
          <p:nvPr/>
        </p:nvSpPr>
        <p:spPr>
          <a:xfrm>
            <a:off x="1585731" y="3030719"/>
            <a:ext cx="3217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GNSS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Odometry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ICP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96654-62CF-104E-87E2-0D3E1096D105}"/>
              </a:ext>
            </a:extLst>
          </p:cNvPr>
          <p:cNvSpPr txBox="1"/>
          <p:nvPr/>
        </p:nvSpPr>
        <p:spPr>
          <a:xfrm>
            <a:off x="4753336" y="3016251"/>
            <a:ext cx="3217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2D/3D objeccts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Semantic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0DB0-9D54-7142-B43C-2656757A1855}"/>
              </a:ext>
            </a:extLst>
          </p:cNvPr>
          <p:cNvSpPr txBox="1"/>
          <p:nvPr/>
        </p:nvSpPr>
        <p:spPr>
          <a:xfrm>
            <a:off x="7776257" y="3030719"/>
            <a:ext cx="321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Trajectory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600" dirty="0"/>
              <a:t>Traffic Rules</a:t>
            </a: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1678000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82100"/>
            <a:ext cx="10515600" cy="1325563"/>
          </a:xfrm>
        </p:spPr>
        <p:txBody>
          <a:bodyPr/>
          <a:lstStyle/>
          <a:p>
            <a:r>
              <a:rPr lang="en-US" dirty="0"/>
              <a:t>Localization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2696-05C7-D34D-A053-8AD71235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E" dirty="0"/>
              <a:t>GPS: 5-10meters, in city 20m -&gt; GNSS RTK (Real Time)</a:t>
            </a:r>
          </a:p>
          <a:p>
            <a:pPr marL="514350" indent="-514350">
              <a:buAutoNum type="arabicPeriod"/>
            </a:pPr>
            <a:r>
              <a:rPr lang="en-AE" dirty="0"/>
              <a:t>Odometry</a:t>
            </a:r>
          </a:p>
          <a:p>
            <a:pPr marL="514350" indent="-514350">
              <a:buAutoNum type="arabicPeriod"/>
            </a:pPr>
            <a:r>
              <a:rPr lang="en-AE" dirty="0"/>
              <a:t>ICP: </a:t>
            </a:r>
            <a:r>
              <a:rPr lang="en-US" dirty="0"/>
              <a:t>iterative closest point</a:t>
            </a:r>
            <a:endParaRPr lang="en-AE" dirty="0"/>
          </a:p>
        </p:txBody>
      </p:sp>
      <p:pic>
        <p:nvPicPr>
          <p:cNvPr id="38916" name="Picture 4" descr="Sensors | Free Full-Text | Improving Odometric Accuracy for an Autonomous  Electric Cart | HTML">
            <a:extLst>
              <a:ext uri="{FF2B5EF4-FFF2-40B4-BE49-F238E27FC236}">
                <a16:creationId xmlns:a16="http://schemas.microsoft.com/office/drawing/2014/main" id="{B59D12EA-D2F1-8E40-989E-1B11B9FE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20" y="2269053"/>
            <a:ext cx="4051220" cy="23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44F8FD-8710-8D4A-BD0C-1E85B3EA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781" y="3139198"/>
            <a:ext cx="4271139" cy="3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Full scope</a:t>
            </a:r>
            <a:endParaRPr lang="en-AE" sz="5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F215C7-2B5A-EA4D-8F40-DF9E706B344B}"/>
              </a:ext>
            </a:extLst>
          </p:cNvPr>
          <p:cNvSpPr/>
          <p:nvPr/>
        </p:nvSpPr>
        <p:spPr>
          <a:xfrm>
            <a:off x="1585731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Localization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983169-9723-C440-B188-FCC87235DB94}"/>
              </a:ext>
            </a:extLst>
          </p:cNvPr>
          <p:cNvSpPr/>
          <p:nvPr/>
        </p:nvSpPr>
        <p:spPr>
          <a:xfrm>
            <a:off x="4747549" y="1690688"/>
            <a:ext cx="2951545" cy="104172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Detection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1CE6B4-E0B7-8147-90D5-ECB7101E9BB9}"/>
              </a:ext>
            </a:extLst>
          </p:cNvPr>
          <p:cNvSpPr/>
          <p:nvPr/>
        </p:nvSpPr>
        <p:spPr>
          <a:xfrm>
            <a:off x="7909367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Planning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AB6D-FF6F-3842-8F8F-E0F77F9B9134}"/>
              </a:ext>
            </a:extLst>
          </p:cNvPr>
          <p:cNvSpPr txBox="1"/>
          <p:nvPr/>
        </p:nvSpPr>
        <p:spPr>
          <a:xfrm>
            <a:off x="1585731" y="3030719"/>
            <a:ext cx="3217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GNSS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Odometry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ICP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96654-62CF-104E-87E2-0D3E1096D105}"/>
              </a:ext>
            </a:extLst>
          </p:cNvPr>
          <p:cNvSpPr txBox="1"/>
          <p:nvPr/>
        </p:nvSpPr>
        <p:spPr>
          <a:xfrm>
            <a:off x="4753336" y="3016251"/>
            <a:ext cx="3217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2D/3D objeccts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Semantic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0DB0-9D54-7142-B43C-2656757A1855}"/>
              </a:ext>
            </a:extLst>
          </p:cNvPr>
          <p:cNvSpPr txBox="1"/>
          <p:nvPr/>
        </p:nvSpPr>
        <p:spPr>
          <a:xfrm>
            <a:off x="7776257" y="3030719"/>
            <a:ext cx="321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Trajectory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600" dirty="0"/>
              <a:t>Traffic Rules</a:t>
            </a: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3538045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82100"/>
            <a:ext cx="10515600" cy="1325563"/>
          </a:xfrm>
        </p:spPr>
        <p:txBody>
          <a:bodyPr/>
          <a:lstStyle/>
          <a:p>
            <a:r>
              <a:rPr lang="en-US" dirty="0"/>
              <a:t>Detection: 2D objects</a:t>
            </a:r>
            <a:endParaRPr lang="en-AE" dirty="0"/>
          </a:p>
        </p:txBody>
      </p:sp>
      <p:pic>
        <p:nvPicPr>
          <p:cNvPr id="39938" name="Picture 2" descr="DRIVE Labs: Detecting the Distance - NVIDIA Blog">
            <a:extLst>
              <a:ext uri="{FF2B5EF4-FFF2-40B4-BE49-F238E27FC236}">
                <a16:creationId xmlns:a16="http://schemas.microsoft.com/office/drawing/2014/main" id="{C8842FAC-7540-704A-8542-68726CB4D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5"/>
          <a:stretch/>
        </p:blipFill>
        <p:spPr bwMode="auto">
          <a:xfrm>
            <a:off x="168474" y="2324561"/>
            <a:ext cx="539894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Complications of Cameras in Night for Self Driving Cars | by Giscle |  Giscle | Medium">
            <a:extLst>
              <a:ext uri="{FF2B5EF4-FFF2-40B4-BE49-F238E27FC236}">
                <a16:creationId xmlns:a16="http://schemas.microsoft.com/office/drawing/2014/main" id="{6F3B8E76-4428-584A-AFCC-80FA9E19B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3" b="34989"/>
          <a:stretch/>
        </p:blipFill>
        <p:spPr bwMode="auto">
          <a:xfrm>
            <a:off x="5949388" y="2324562"/>
            <a:ext cx="66054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13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82100"/>
            <a:ext cx="10515600" cy="1325563"/>
          </a:xfrm>
        </p:spPr>
        <p:txBody>
          <a:bodyPr/>
          <a:lstStyle/>
          <a:p>
            <a:r>
              <a:rPr lang="en-US" dirty="0"/>
              <a:t>Detection: 3D objects</a:t>
            </a:r>
            <a:endParaRPr lang="en-AE" dirty="0"/>
          </a:p>
        </p:txBody>
      </p:sp>
      <p:pic>
        <p:nvPicPr>
          <p:cNvPr id="39942" name="Picture 6" descr="3D-LiDAR Object Detection | Shangzhou Ye">
            <a:extLst>
              <a:ext uri="{FF2B5EF4-FFF2-40B4-BE49-F238E27FC236}">
                <a16:creationId xmlns:a16="http://schemas.microsoft.com/office/drawing/2014/main" id="{7D784666-0FAB-F547-BC96-5DDC7CD7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88" y="1197991"/>
            <a:ext cx="10085408" cy="284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3D RANSAC Algorithm for Lidar PCD Segmentation | by AJith RaJ | Medium">
            <a:extLst>
              <a:ext uri="{FF2B5EF4-FFF2-40B4-BE49-F238E27FC236}">
                <a16:creationId xmlns:a16="http://schemas.microsoft.com/office/drawing/2014/main" id="{34081FF9-C8CF-514B-9EFE-B6B65650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01" y="4038452"/>
            <a:ext cx="6288911" cy="369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6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5402-7859-A641-825E-0F7141C1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69" y="96088"/>
            <a:ext cx="10515600" cy="1325563"/>
          </a:xfrm>
        </p:spPr>
        <p:txBody>
          <a:bodyPr/>
          <a:lstStyle/>
          <a:p>
            <a:r>
              <a:rPr lang="en-AE" dirty="0"/>
              <a:t>Detection: 2D and 3D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260F-D675-124D-971F-B905E6380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43010" name="Picture 2" descr="Bin Yang - University of Toronto">
            <a:extLst>
              <a:ext uri="{FF2B5EF4-FFF2-40B4-BE49-F238E27FC236}">
                <a16:creationId xmlns:a16="http://schemas.microsoft.com/office/drawing/2014/main" id="{4B1395C8-26D5-B844-A7AC-BC931AC6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39" y="1389244"/>
            <a:ext cx="7083708" cy="53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9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D589-966E-8A46-A992-79B08DE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Main difference with Apple FaceId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67903-911F-0547-88CA-67A079702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E" sz="3200" b="1" dirty="0"/>
              <a:t>Compare input image not with one existining obejct, but with enormous number of objects</a:t>
            </a:r>
          </a:p>
        </p:txBody>
      </p:sp>
    </p:spTree>
    <p:extLst>
      <p:ext uri="{BB962C8B-B14F-4D97-AF65-F5344CB8AC3E}">
        <p14:creationId xmlns:p14="http://schemas.microsoft.com/office/powerpoint/2010/main" val="1888144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9E7-66ED-C743-9334-A253F493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Full scope</a:t>
            </a:r>
            <a:endParaRPr lang="en-AE" sz="5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F215C7-2B5A-EA4D-8F40-DF9E706B344B}"/>
              </a:ext>
            </a:extLst>
          </p:cNvPr>
          <p:cNvSpPr/>
          <p:nvPr/>
        </p:nvSpPr>
        <p:spPr>
          <a:xfrm>
            <a:off x="1585731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Localization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983169-9723-C440-B188-FCC87235DB94}"/>
              </a:ext>
            </a:extLst>
          </p:cNvPr>
          <p:cNvSpPr/>
          <p:nvPr/>
        </p:nvSpPr>
        <p:spPr>
          <a:xfrm>
            <a:off x="4747549" y="1690688"/>
            <a:ext cx="2951545" cy="10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Detection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1CE6B4-E0B7-8147-90D5-ECB7101E9BB9}"/>
              </a:ext>
            </a:extLst>
          </p:cNvPr>
          <p:cNvSpPr/>
          <p:nvPr/>
        </p:nvSpPr>
        <p:spPr>
          <a:xfrm>
            <a:off x="7909367" y="1690688"/>
            <a:ext cx="2951545" cy="104172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Planning</a:t>
            </a:r>
            <a:endParaRPr lang="en-AE" sz="40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AB6D-FF6F-3842-8F8F-E0F77F9B9134}"/>
              </a:ext>
            </a:extLst>
          </p:cNvPr>
          <p:cNvSpPr txBox="1"/>
          <p:nvPr/>
        </p:nvSpPr>
        <p:spPr>
          <a:xfrm>
            <a:off x="1585731" y="3030719"/>
            <a:ext cx="3217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GNSS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Odometry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ICP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96654-62CF-104E-87E2-0D3E1096D105}"/>
              </a:ext>
            </a:extLst>
          </p:cNvPr>
          <p:cNvSpPr txBox="1"/>
          <p:nvPr/>
        </p:nvSpPr>
        <p:spPr>
          <a:xfrm>
            <a:off x="4753336" y="3016251"/>
            <a:ext cx="3217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2D/3D objeccts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Semantic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0DB0-9D54-7142-B43C-2656757A1855}"/>
              </a:ext>
            </a:extLst>
          </p:cNvPr>
          <p:cNvSpPr txBox="1"/>
          <p:nvPr/>
        </p:nvSpPr>
        <p:spPr>
          <a:xfrm>
            <a:off x="7776257" y="3030719"/>
            <a:ext cx="321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E" sz="3600" dirty="0"/>
              <a:t>Trajectory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600" dirty="0"/>
              <a:t>Traffic Rules</a:t>
            </a: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1730208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9755-03B8-454F-A9E4-6203C37D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73C54E-4191-2D45-BF2C-4C9C2C156035}"/>
              </a:ext>
            </a:extLst>
          </p:cNvPr>
          <p:cNvSpPr/>
          <p:nvPr/>
        </p:nvSpPr>
        <p:spPr>
          <a:xfrm>
            <a:off x="1180618" y="1657463"/>
            <a:ext cx="2696901" cy="7523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Traffic analysis</a:t>
            </a:r>
            <a:endParaRPr lang="en-AE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2CCD3-AD66-6844-9365-C68CED30C372}"/>
              </a:ext>
            </a:extLst>
          </p:cNvPr>
          <p:cNvSpPr/>
          <p:nvPr/>
        </p:nvSpPr>
        <p:spPr>
          <a:xfrm>
            <a:off x="1180618" y="2886087"/>
            <a:ext cx="2696901" cy="7523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Take decision</a:t>
            </a:r>
            <a:endParaRPr lang="en-AE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FF03FC-D364-AA45-B9E8-2E61EFA8C976}"/>
              </a:ext>
            </a:extLst>
          </p:cNvPr>
          <p:cNvSpPr/>
          <p:nvPr/>
        </p:nvSpPr>
        <p:spPr>
          <a:xfrm>
            <a:off x="1180618" y="4163692"/>
            <a:ext cx="2696901" cy="9462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Build trajectory</a:t>
            </a:r>
            <a:endParaRPr lang="en-AE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6330F-11DD-4649-8CAA-7A62AF228B8E}"/>
              </a:ext>
            </a:extLst>
          </p:cNvPr>
          <p:cNvSpPr/>
          <p:nvPr/>
        </p:nvSpPr>
        <p:spPr>
          <a:xfrm>
            <a:off x="1180617" y="5586193"/>
            <a:ext cx="2696901" cy="9462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Complete trajectory</a:t>
            </a:r>
            <a:endParaRPr lang="en-AE" sz="3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3FF272-9E87-EF48-8C62-59FF4D1BA0C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529069" y="2409816"/>
            <a:ext cx="0" cy="47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B6116C-5DC4-E641-A52D-5FA9922F6A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529069" y="3638440"/>
            <a:ext cx="0" cy="525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8E87BE-F7B2-A847-A18B-F4C8D08B05B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529068" y="5109922"/>
            <a:ext cx="1" cy="47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1F677C-08EB-8D4A-84F4-8CB23C250914}"/>
              </a:ext>
            </a:extLst>
          </p:cNvPr>
          <p:cNvSpPr txBox="1"/>
          <p:nvPr/>
        </p:nvSpPr>
        <p:spPr>
          <a:xfrm>
            <a:off x="4745619" y="5859253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</a:t>
            </a:r>
            <a:endParaRPr lang="en-AE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9E49E-33C7-F14C-B400-909B10B3027D}"/>
              </a:ext>
            </a:extLst>
          </p:cNvPr>
          <p:cNvSpPr txBox="1"/>
          <p:nvPr/>
        </p:nvSpPr>
        <p:spPr>
          <a:xfrm>
            <a:off x="4745620" y="1542421"/>
            <a:ext cx="4734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Should we give way for someone? Does traffic light allow to move? What is this pedestrian going to do? </a:t>
            </a:r>
            <a:endParaRPr lang="en-AE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073B31-DF5D-5F4B-9EE1-9706282519B3}"/>
              </a:ext>
            </a:extLst>
          </p:cNvPr>
          <p:cNvSpPr txBox="1"/>
          <p:nvPr/>
        </p:nvSpPr>
        <p:spPr>
          <a:xfrm>
            <a:off x="4745620" y="2787274"/>
            <a:ext cx="4734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000" dirty="0"/>
              <a:t>Change the line/wait until pedestrian will cross the road/slow down/go into parking mode/…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633CB-7C4D-9340-B361-B9BE866C03E1}"/>
              </a:ext>
            </a:extLst>
          </p:cNvPr>
          <p:cNvSpPr txBox="1"/>
          <p:nvPr/>
        </p:nvSpPr>
        <p:spPr>
          <a:xfrm>
            <a:off x="4745620" y="4236697"/>
            <a:ext cx="473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possible trajectories and choose the best one</a:t>
            </a:r>
            <a:endParaRPr lang="en-AE" sz="2000" dirty="0"/>
          </a:p>
        </p:txBody>
      </p:sp>
      <p:pic>
        <p:nvPicPr>
          <p:cNvPr id="50178" name="Picture 2" descr="Self-Driving Path Planning, Brought to You by Udacity Students | by David  Silver | Udacity Inc | Medium">
            <a:extLst>
              <a:ext uri="{FF2B5EF4-FFF2-40B4-BE49-F238E27FC236}">
                <a16:creationId xmlns:a16="http://schemas.microsoft.com/office/drawing/2014/main" id="{56523A11-DAC4-7444-ACFC-9BE54F5A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41" y="4854101"/>
            <a:ext cx="5050419" cy="201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84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A9-A686-3843-A21B-360EDD4A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Taxi: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B319-1543-E841-B3F4-83EFF804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AE" dirty="0"/>
              <a:t>2017: start of developing</a:t>
            </a:r>
          </a:p>
          <a:p>
            <a:pPr>
              <a:buFontTx/>
              <a:buChar char="-"/>
            </a:pPr>
            <a:r>
              <a:rPr lang="en-AE" dirty="0"/>
              <a:t>2018: first inter-city trip in total 780km</a:t>
            </a:r>
          </a:p>
          <a:p>
            <a:pPr>
              <a:buFontTx/>
              <a:buChar char="-"/>
            </a:pPr>
            <a:r>
              <a:rPr lang="en-AE" dirty="0"/>
              <a:t>2018: test mode for taxi in one of Russian cities</a:t>
            </a:r>
          </a:p>
          <a:p>
            <a:pPr>
              <a:buFontTx/>
              <a:buChar char="-"/>
            </a:pPr>
            <a:r>
              <a:rPr lang="en-AE" dirty="0"/>
              <a:t>2018-2021 test mode on couple of regions in Russia (not taxi, just self driving)</a:t>
            </a:r>
          </a:p>
          <a:p>
            <a:pPr>
              <a:buFontTx/>
              <a:buChar char="-"/>
            </a:pPr>
            <a:r>
              <a:rPr lang="en-AE" dirty="0"/>
              <a:t>Autumn 2021: for chosen customers taxi service will be available, around 170 cars in total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1026" name="Picture 2" descr="Russia&amp;#39;s Yandex to start tests for Self Driving Taxis in Moscow - Gizmochina">
            <a:extLst>
              <a:ext uri="{FF2B5EF4-FFF2-40B4-BE49-F238E27FC236}">
                <a16:creationId xmlns:a16="http://schemas.microsoft.com/office/drawing/2014/main" id="{8C5A3B1D-90AF-5048-BF57-C7A6210C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14" y="-179852"/>
            <a:ext cx="5352586" cy="30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550E-A3DA-8F41-BB6D-D311101F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 cars: more</a:t>
            </a:r>
            <a:r>
              <a:rPr lang="ru-RU" dirty="0"/>
              <a:t> </a:t>
            </a:r>
            <a:r>
              <a:rPr lang="en-US" dirty="0"/>
              <a:t>…</a:t>
            </a:r>
            <a:endParaRPr lang="en-AE" dirty="0"/>
          </a:p>
        </p:txBody>
      </p:sp>
      <p:pic>
        <p:nvPicPr>
          <p:cNvPr id="5" name="Content Placeholder 4" descr="A police car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6DBB78F4-0DC5-7541-8642-93736D4B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040" y="1534956"/>
            <a:ext cx="6301960" cy="4195606"/>
          </a:xfrm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134D21B2-7C1B-F342-94AA-7F1533FB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757" y="1459500"/>
            <a:ext cx="6301960" cy="43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22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432C-E9AD-A249-8F69-2B77E600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 you! </a:t>
            </a:r>
            <a:r>
              <a:rPr lang="en-AE"/>
              <a:t>Questions?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8E0F-7309-5540-9F29-8D9A054C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24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Presentation: </a:t>
            </a:r>
            <a:r>
              <a:rPr lang="en-US" dirty="0">
                <a:hlinkClick r:id="rId2"/>
              </a:rPr>
              <a:t>https://github.com/DmitriiDenisov/talks/blob/master/Hypermotion_3_Nov.pdf</a:t>
            </a:r>
            <a:endParaRPr lang="en-US" dirty="0"/>
          </a:p>
          <a:p>
            <a:pPr marL="0" indent="0">
              <a:buNone/>
            </a:pPr>
            <a:r>
              <a:rPr lang="en-AE" dirty="0"/>
              <a:t>LindedIn: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https://www.linkedin.com/in/dmitry-denisov-022102103/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Web: </a:t>
            </a:r>
            <a:r>
              <a:rPr lang="en-US" dirty="0">
                <a:hlinkClick r:id="rId4"/>
              </a:rPr>
              <a:t>https://ddenisov.com/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E31531C-7A85-004B-A056-DF9C789C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882" y="3980330"/>
            <a:ext cx="2877670" cy="28776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2182-7457-D043-9B89-C75FDE69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29" y="407070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1277-0A5B-C24B-916C-5BC202A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D0CE-19A6-724C-B8C5-F6A80C10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124" name="Picture 4" descr="Схема метро Москвы 2021 с расчётом времени и новыми станциями крупным  планом с пересадками на МЦД, БКЛ и МЦК">
            <a:extLst>
              <a:ext uri="{FF2B5EF4-FFF2-40B4-BE49-F238E27FC236}">
                <a16:creationId xmlns:a16="http://schemas.microsoft.com/office/drawing/2014/main" id="{B1201C5D-57FE-FB4C-AE5C-9EE28A7D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8" y="0"/>
            <a:ext cx="543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FBAEB4-0CB1-C246-A3A6-CF01F7AF8F3F}"/>
              </a:ext>
            </a:extLst>
          </p:cNvPr>
          <p:cNvSpPr txBox="1"/>
          <p:nvPr/>
        </p:nvSpPr>
        <p:spPr>
          <a:xfrm>
            <a:off x="9534293" y="1690688"/>
            <a:ext cx="1817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241 </a:t>
            </a:r>
            <a:r>
              <a:rPr lang="en-US" sz="4000" dirty="0"/>
              <a:t>stations</a:t>
            </a:r>
            <a:endParaRPr lang="en-AE" sz="4000" dirty="0"/>
          </a:p>
        </p:txBody>
      </p:sp>
    </p:spTree>
    <p:extLst>
      <p:ext uri="{BB962C8B-B14F-4D97-AF65-F5344CB8AC3E}">
        <p14:creationId xmlns:p14="http://schemas.microsoft.com/office/powerpoint/2010/main" val="2160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4585-33CA-FD4B-B0E4-2A206D48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A27E9-FBF1-7F41-B255-05C7B172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098" name="Picture 2" descr="Оплата проезда по лицу будет работать на всех станциях Москвы с 15 октября">
            <a:extLst>
              <a:ext uri="{FF2B5EF4-FFF2-40B4-BE49-F238E27FC236}">
                <a16:creationId xmlns:a16="http://schemas.microsoft.com/office/drawing/2014/main" id="{E8B55E68-1923-DB4C-A038-25FA6F5C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1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E77D-C930-E047-813D-7AA63263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398CD-245F-D44B-904F-069382A8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E3DC9E-C24D-EE43-9FD6-00AE4FA2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B1C2-B95B-FD4C-A212-870214E5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AE" dirty="0"/>
              <a:t>ow it works</a:t>
            </a:r>
            <a:r>
              <a:rPr lang="ru-RU" dirty="0"/>
              <a:t> (</a:t>
            </a:r>
            <a:r>
              <a:rPr lang="en-US" dirty="0"/>
              <a:t>user experience)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F33C-8E94-A94C-B93B-94358B96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E" dirty="0"/>
              <a:t>Add your photo in Metro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AE" dirty="0"/>
              <a:t>Come to the turnstile with camera and pass</a:t>
            </a:r>
          </a:p>
        </p:txBody>
      </p:sp>
      <p:pic>
        <p:nvPicPr>
          <p:cNvPr id="5" name="Picture 4" descr="A picture containing person, person, glasses, indoor&#10;&#10;Description automatically generated">
            <a:extLst>
              <a:ext uri="{FF2B5EF4-FFF2-40B4-BE49-F238E27FC236}">
                <a16:creationId xmlns:a16="http://schemas.microsoft.com/office/drawing/2014/main" id="{0E1AF43C-3A80-5242-8B73-57FD26FC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656" y="115667"/>
            <a:ext cx="2791546" cy="34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9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1192</Words>
  <Application>Microsoft Macintosh PowerPoint</Application>
  <PresentationFormat>Widescreen</PresentationFormat>
  <Paragraphs>213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Office Theme</vt:lpstr>
      <vt:lpstr>How AI facilitates mobility in Moscow</vt:lpstr>
      <vt:lpstr>Myself</vt:lpstr>
      <vt:lpstr>Content</vt:lpstr>
      <vt:lpstr>Moscow Metro: Face Pay</vt:lpstr>
      <vt:lpstr>Main difference with Apple FaceId</vt:lpstr>
      <vt:lpstr>Scale:</vt:lpstr>
      <vt:lpstr>PowerPoint Presentation</vt:lpstr>
      <vt:lpstr>PowerPoint Presentation</vt:lpstr>
      <vt:lpstr>How it works (user experience)</vt:lpstr>
      <vt:lpstr>How it works (inside)</vt:lpstr>
      <vt:lpstr>How it works (online)</vt:lpstr>
      <vt:lpstr>Face Detection</vt:lpstr>
      <vt:lpstr>Face Descrition</vt:lpstr>
      <vt:lpstr>Or visually our idea is:</vt:lpstr>
      <vt:lpstr>Idea of training loss:</vt:lpstr>
      <vt:lpstr>Triplet Loss</vt:lpstr>
      <vt:lpstr>How to train such model?</vt:lpstr>
      <vt:lpstr>Training schema</vt:lpstr>
      <vt:lpstr>How to make training set?</vt:lpstr>
      <vt:lpstr>How it works (offline)</vt:lpstr>
      <vt:lpstr>Some stats</vt:lpstr>
      <vt:lpstr>Problems</vt:lpstr>
      <vt:lpstr>Find criminals + lost people in metro (Project Sphere)</vt:lpstr>
      <vt:lpstr>Retail: Perekrestok</vt:lpstr>
      <vt:lpstr>Bank: Sber</vt:lpstr>
      <vt:lpstr>Transport</vt:lpstr>
      <vt:lpstr>Transport: parking</vt:lpstr>
      <vt:lpstr>Transport</vt:lpstr>
      <vt:lpstr>Transport: Self-driving cars</vt:lpstr>
      <vt:lpstr>Self driving car inside</vt:lpstr>
      <vt:lpstr>Self-driving cars: end-to-end approach</vt:lpstr>
      <vt:lpstr>All sensors:</vt:lpstr>
      <vt:lpstr>Lidar</vt:lpstr>
      <vt:lpstr>Lidar: advantages</vt:lpstr>
      <vt:lpstr>Lidar: why can’t we just use it? </vt:lpstr>
      <vt:lpstr>Camera:</vt:lpstr>
      <vt:lpstr>PowerPoint Presentation</vt:lpstr>
      <vt:lpstr>Camera: semantic segmentation</vt:lpstr>
      <vt:lpstr>Radar:</vt:lpstr>
      <vt:lpstr>Radar</vt:lpstr>
      <vt:lpstr>Radar: advantages</vt:lpstr>
      <vt:lpstr>PowerPoint Presentation</vt:lpstr>
      <vt:lpstr>Full scope</vt:lpstr>
      <vt:lpstr>Full scope</vt:lpstr>
      <vt:lpstr>Localization</vt:lpstr>
      <vt:lpstr>Full scope</vt:lpstr>
      <vt:lpstr>Detection: 2D objects</vt:lpstr>
      <vt:lpstr>Detection: 3D objects</vt:lpstr>
      <vt:lpstr>Detection: 2D and 3D together</vt:lpstr>
      <vt:lpstr>Full scope</vt:lpstr>
      <vt:lpstr>Planning</vt:lpstr>
      <vt:lpstr>Self-driving Taxi:</vt:lpstr>
      <vt:lpstr>Self driving cars: more …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Dangerous Pickles</dc:title>
  <dc:creator>Денисов Дмитрий Михайлович</dc:creator>
  <cp:lastModifiedBy>Денисов Дмитрий Михайлович</cp:lastModifiedBy>
  <cp:revision>44</cp:revision>
  <dcterms:created xsi:type="dcterms:W3CDTF">2021-09-24T10:10:43Z</dcterms:created>
  <dcterms:modified xsi:type="dcterms:W3CDTF">2021-11-04T12:39:23Z</dcterms:modified>
</cp:coreProperties>
</file>